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4" r:id="rId2"/>
    <p:sldId id="263" r:id="rId3"/>
    <p:sldId id="261" r:id="rId4"/>
    <p:sldId id="260" r:id="rId5"/>
    <p:sldId id="292" r:id="rId6"/>
    <p:sldId id="281" r:id="rId7"/>
    <p:sldId id="280" r:id="rId8"/>
    <p:sldId id="279" r:id="rId9"/>
    <p:sldId id="282" r:id="rId10"/>
    <p:sldId id="262" r:id="rId11"/>
    <p:sldId id="283" r:id="rId12"/>
    <p:sldId id="284" r:id="rId13"/>
    <p:sldId id="285" r:id="rId14"/>
    <p:sldId id="287" r:id="rId15"/>
    <p:sldId id="288" r:id="rId16"/>
    <p:sldId id="289" r:id="rId17"/>
    <p:sldId id="290" r:id="rId18"/>
    <p:sldId id="291" r:id="rId19"/>
  </p:sldIdLst>
  <p:sldSz cx="9144000" cy="6858000" type="screen4x3"/>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34ABE8A-B1E9-4BD5-87B5-A47C4D278284}"/>
              </a:ext>
            </a:extLst>
          </p:cNvPr>
          <p:cNvSpPr txBox="1">
            <a:spLocks noGrp="1"/>
          </p:cNvSpPr>
          <p:nvPr>
            <p:ph type="hdr" sz="quarter"/>
          </p:nvPr>
        </p:nvSpPr>
        <p:spPr>
          <a:xfrm>
            <a:off x="0" y="0"/>
            <a:ext cx="2946397" cy="49371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a:p>
        </p:txBody>
      </p:sp>
      <p:sp>
        <p:nvSpPr>
          <p:cNvPr id="3" name="Espace réservé de la date 2">
            <a:extLst>
              <a:ext uri="{FF2B5EF4-FFF2-40B4-BE49-F238E27FC236}">
                <a16:creationId xmlns:a16="http://schemas.microsoft.com/office/drawing/2014/main" id="{DA29C948-6252-4368-B043-409F108F12D8}"/>
              </a:ext>
            </a:extLst>
          </p:cNvPr>
          <p:cNvSpPr txBox="1">
            <a:spLocks noGrp="1"/>
          </p:cNvSpPr>
          <p:nvPr>
            <p:ph type="dt" idx="1"/>
          </p:nvPr>
        </p:nvSpPr>
        <p:spPr>
          <a:xfrm>
            <a:off x="3849688" y="0"/>
            <a:ext cx="2946397" cy="49371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39C3DB4A-5F3B-4F0B-B017-1FFAF39B8264}" type="datetime1">
              <a:rPr lang="fr-FR"/>
              <a:pPr lvl="0"/>
              <a:t>09/05/2023</a:t>
            </a:fld>
            <a:endParaRPr lang="fr-FR"/>
          </a:p>
        </p:txBody>
      </p:sp>
      <p:sp>
        <p:nvSpPr>
          <p:cNvPr id="4" name="Espace réservé de l'image des diapositives 3">
            <a:extLst>
              <a:ext uri="{FF2B5EF4-FFF2-40B4-BE49-F238E27FC236}">
                <a16:creationId xmlns:a16="http://schemas.microsoft.com/office/drawing/2014/main" id="{75CEA340-6F1C-4019-ADF5-E12CADD92374}"/>
              </a:ext>
            </a:extLst>
          </p:cNvPr>
          <p:cNvSpPr>
            <a:spLocks noGrp="1" noRot="1" noChangeAspect="1"/>
          </p:cNvSpPr>
          <p:nvPr>
            <p:ph type="sldImg" idx="2"/>
          </p:nvPr>
        </p:nvSpPr>
        <p:spPr>
          <a:xfrm>
            <a:off x="930273" y="739777"/>
            <a:ext cx="4937129" cy="3703640"/>
          </a:xfrm>
          <a:prstGeom prst="rect">
            <a:avLst/>
          </a:prstGeom>
          <a:noFill/>
          <a:ln w="12701">
            <a:solidFill>
              <a:srgbClr val="000000"/>
            </a:solidFill>
            <a:prstDash val="solid"/>
          </a:ln>
        </p:spPr>
      </p:sp>
      <p:sp>
        <p:nvSpPr>
          <p:cNvPr id="5" name="Espace réservé des commentaires 4">
            <a:extLst>
              <a:ext uri="{FF2B5EF4-FFF2-40B4-BE49-F238E27FC236}">
                <a16:creationId xmlns:a16="http://schemas.microsoft.com/office/drawing/2014/main" id="{25CAB8EA-BC5F-456C-ACEF-678D16151D23}"/>
              </a:ext>
            </a:extLst>
          </p:cNvPr>
          <p:cNvSpPr txBox="1">
            <a:spLocks noGrp="1"/>
          </p:cNvSpPr>
          <p:nvPr>
            <p:ph type="body" sz="quarter" idx="3"/>
          </p:nvPr>
        </p:nvSpPr>
        <p:spPr>
          <a:xfrm>
            <a:off x="679454" y="4689472"/>
            <a:ext cx="5438778" cy="4443417"/>
          </a:xfrm>
          <a:prstGeom prst="rect">
            <a:avLst/>
          </a:prstGeom>
          <a:noFill/>
          <a:ln>
            <a:noFill/>
          </a:ln>
        </p:spPr>
        <p:txBody>
          <a:bodyPr vert="horz" wrap="square" lIns="91440" tIns="45720" rIns="91440" bIns="45720" anchor="t" anchorCtr="0" compatLnSpc="1">
            <a:no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a:extLst>
              <a:ext uri="{FF2B5EF4-FFF2-40B4-BE49-F238E27FC236}">
                <a16:creationId xmlns:a16="http://schemas.microsoft.com/office/drawing/2014/main" id="{751EDB60-CEE8-4E2B-8CE1-CA8D99881F8F}"/>
              </a:ext>
            </a:extLst>
          </p:cNvPr>
          <p:cNvSpPr txBox="1">
            <a:spLocks noGrp="1"/>
          </p:cNvSpPr>
          <p:nvPr>
            <p:ph type="ftr" sz="quarter" idx="4"/>
          </p:nvPr>
        </p:nvSpPr>
        <p:spPr>
          <a:xfrm>
            <a:off x="0" y="9377364"/>
            <a:ext cx="2946397" cy="49371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a:p>
        </p:txBody>
      </p:sp>
      <p:sp>
        <p:nvSpPr>
          <p:cNvPr id="7" name="Espace réservé du numéro de diapositive 6">
            <a:extLst>
              <a:ext uri="{FF2B5EF4-FFF2-40B4-BE49-F238E27FC236}">
                <a16:creationId xmlns:a16="http://schemas.microsoft.com/office/drawing/2014/main" id="{24CDE27C-A778-4699-A442-D932EACCEF13}"/>
              </a:ext>
            </a:extLst>
          </p:cNvPr>
          <p:cNvSpPr txBox="1">
            <a:spLocks noGrp="1"/>
          </p:cNvSpPr>
          <p:nvPr>
            <p:ph type="sldNum" sz="quarter" idx="5"/>
          </p:nvPr>
        </p:nvSpPr>
        <p:spPr>
          <a:xfrm>
            <a:off x="3849688" y="9377364"/>
            <a:ext cx="2946397" cy="49371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6D50B303-47C0-4347-99F6-DD62EA9F0E34}" type="slidenum">
              <a:t>‹N°›</a:t>
            </a:fld>
            <a:endParaRPr lang="fr-FR"/>
          </a:p>
        </p:txBody>
      </p:sp>
    </p:spTree>
    <p:extLst>
      <p:ext uri="{BB962C8B-B14F-4D97-AF65-F5344CB8AC3E}">
        <p14:creationId xmlns:p14="http://schemas.microsoft.com/office/powerpoint/2010/main" val="355611652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A4FA66-A88D-44E5-A2DF-2339195B3A90}"/>
              </a:ext>
            </a:extLst>
          </p:cNvPr>
          <p:cNvSpPr txBox="1">
            <a:spLocks noGrp="1"/>
          </p:cNvSpPr>
          <p:nvPr>
            <p:ph type="ctrTitle"/>
          </p:nvPr>
        </p:nvSpPr>
        <p:spPr>
          <a:xfrm>
            <a:off x="685800" y="2130423"/>
            <a:ext cx="7772400" cy="1470026"/>
          </a:xfrm>
        </p:spPr>
        <p:txBody>
          <a:bodyPr/>
          <a:lstStyle>
            <a:lvl1pPr>
              <a:defRPr/>
            </a:lvl1pPr>
          </a:lstStyle>
          <a:p>
            <a:pPr lvl="0"/>
            <a:r>
              <a:rPr lang="fr-FR"/>
              <a:t>Modifiez le style du titre</a:t>
            </a:r>
          </a:p>
        </p:txBody>
      </p:sp>
      <p:sp>
        <p:nvSpPr>
          <p:cNvPr id="3" name="Sous-titre 2">
            <a:extLst>
              <a:ext uri="{FF2B5EF4-FFF2-40B4-BE49-F238E27FC236}">
                <a16:creationId xmlns:a16="http://schemas.microsoft.com/office/drawing/2014/main" id="{6CEEA79B-98F7-4605-9685-5373118E26E1}"/>
              </a:ext>
            </a:extLst>
          </p:cNvPr>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788D329E-D031-4E79-B872-947CCA00F448}"/>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87D634EC-0AC1-4E1D-AA40-D2E179B89DEB}"/>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28C43F38-36D1-40FC-AC5C-98066B99B394}"/>
              </a:ext>
            </a:extLst>
          </p:cNvPr>
          <p:cNvSpPr txBox="1">
            <a:spLocks noGrp="1"/>
          </p:cNvSpPr>
          <p:nvPr>
            <p:ph type="sldNum" sz="quarter" idx="8"/>
          </p:nvPr>
        </p:nvSpPr>
        <p:spPr/>
        <p:txBody>
          <a:bodyPr/>
          <a:lstStyle>
            <a:lvl1pPr>
              <a:defRPr/>
            </a:lvl1pPr>
          </a:lstStyle>
          <a:p>
            <a:pPr lvl="0"/>
            <a:fld id="{F096FC42-69CC-46FC-9D45-5FB283927C6D}" type="slidenum">
              <a:t>‹N°›</a:t>
            </a:fld>
            <a:endParaRPr lang="fr-FR"/>
          </a:p>
        </p:txBody>
      </p:sp>
    </p:spTree>
    <p:extLst>
      <p:ext uri="{BB962C8B-B14F-4D97-AF65-F5344CB8AC3E}">
        <p14:creationId xmlns:p14="http://schemas.microsoft.com/office/powerpoint/2010/main" val="161875573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A39604-B826-4E89-A243-A28A94EEC315}"/>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7A3CEAE-1837-4242-A8CB-0DD28B8E5C7B}"/>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A83D34E-1609-4943-9928-D9932F108146}"/>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EF916F1C-1F63-49B4-9743-41C110519668}"/>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77C5424-65C1-43CF-ACBE-2AC8DAB9707F}"/>
              </a:ext>
            </a:extLst>
          </p:cNvPr>
          <p:cNvSpPr txBox="1">
            <a:spLocks noGrp="1"/>
          </p:cNvSpPr>
          <p:nvPr>
            <p:ph type="sldNum" sz="quarter" idx="8"/>
          </p:nvPr>
        </p:nvSpPr>
        <p:spPr/>
        <p:txBody>
          <a:bodyPr/>
          <a:lstStyle>
            <a:lvl1pPr>
              <a:defRPr/>
            </a:lvl1pPr>
          </a:lstStyle>
          <a:p>
            <a:pPr lvl="0"/>
            <a:fld id="{47D43AE6-FD76-495F-8063-21ED6F11E88F}" type="slidenum">
              <a:t>‹N°›</a:t>
            </a:fld>
            <a:endParaRPr lang="fr-FR"/>
          </a:p>
        </p:txBody>
      </p:sp>
    </p:spTree>
    <p:extLst>
      <p:ext uri="{BB962C8B-B14F-4D97-AF65-F5344CB8AC3E}">
        <p14:creationId xmlns:p14="http://schemas.microsoft.com/office/powerpoint/2010/main" val="148216856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E0F71F-0D0F-4C6E-9F87-FC62083FCD4E}"/>
              </a:ext>
            </a:extLst>
          </p:cNvPr>
          <p:cNvSpPr txBox="1">
            <a:spLocks noGrp="1"/>
          </p:cNvSpPr>
          <p:nvPr>
            <p:ph type="title"/>
          </p:nvPr>
        </p:nvSpPr>
        <p:spPr>
          <a:xfrm>
            <a:off x="722311" y="4406895"/>
            <a:ext cx="7772400" cy="1362071"/>
          </a:xfrm>
        </p:spPr>
        <p:txBody>
          <a:bodyPr anchor="t" anchorCtr="0"/>
          <a:lstStyle>
            <a:lvl1pPr algn="l">
              <a:defRPr sz="4000" b="1" cap="all"/>
            </a:lvl1pPr>
          </a:lstStyle>
          <a:p>
            <a:pPr lvl="0"/>
            <a:r>
              <a:rPr lang="fr-FR"/>
              <a:t>Modifiez le style du titre</a:t>
            </a:r>
          </a:p>
        </p:txBody>
      </p:sp>
      <p:sp>
        <p:nvSpPr>
          <p:cNvPr id="3" name="Espace réservé du texte 2">
            <a:extLst>
              <a:ext uri="{FF2B5EF4-FFF2-40B4-BE49-F238E27FC236}">
                <a16:creationId xmlns:a16="http://schemas.microsoft.com/office/drawing/2014/main" id="{97B16A28-4641-4F22-BA7C-2C18A9194379}"/>
              </a:ext>
            </a:extLst>
          </p:cNvPr>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fr-FR"/>
              <a:t>Modifiez les styles du texte du masque</a:t>
            </a:r>
          </a:p>
        </p:txBody>
      </p:sp>
      <p:sp>
        <p:nvSpPr>
          <p:cNvPr id="4" name="Espace réservé de la date 3">
            <a:extLst>
              <a:ext uri="{FF2B5EF4-FFF2-40B4-BE49-F238E27FC236}">
                <a16:creationId xmlns:a16="http://schemas.microsoft.com/office/drawing/2014/main" id="{D6EBC30E-37DB-4620-B2DE-FFA89FA9B61D}"/>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A16A68D1-51BF-4D8E-BAD9-B7B45AC19094}"/>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41DB8A57-571A-40CB-847C-0672210022D1}"/>
              </a:ext>
            </a:extLst>
          </p:cNvPr>
          <p:cNvSpPr txBox="1">
            <a:spLocks noGrp="1"/>
          </p:cNvSpPr>
          <p:nvPr>
            <p:ph type="sldNum" sz="quarter" idx="8"/>
          </p:nvPr>
        </p:nvSpPr>
        <p:spPr/>
        <p:txBody>
          <a:bodyPr/>
          <a:lstStyle>
            <a:lvl1pPr>
              <a:defRPr/>
            </a:lvl1pPr>
          </a:lstStyle>
          <a:p>
            <a:pPr lvl="0"/>
            <a:fld id="{6F187FF4-658D-47A8-A01D-1A0541DB22D2}" type="slidenum">
              <a:t>‹N°›</a:t>
            </a:fld>
            <a:endParaRPr lang="fr-FR"/>
          </a:p>
        </p:txBody>
      </p:sp>
    </p:spTree>
    <p:extLst>
      <p:ext uri="{BB962C8B-B14F-4D97-AF65-F5344CB8AC3E}">
        <p14:creationId xmlns:p14="http://schemas.microsoft.com/office/powerpoint/2010/main" val="3137109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42D510-00A4-4357-8EE1-DE46BE491E30}"/>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05E3FEFC-0B64-4D80-B0FE-D3B9FAF10BD6}"/>
              </a:ext>
            </a:extLst>
          </p:cNvPr>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B6DD123-96A2-4AE1-9D71-A90C6B24905A}"/>
              </a:ext>
            </a:extLst>
          </p:cNvPr>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3DED4F4-A23C-434C-85EC-D473665A18DD}"/>
              </a:ext>
            </a:extLst>
          </p:cNvPr>
          <p:cNvSpPr txBox="1">
            <a:spLocks noGrp="1"/>
          </p:cNvSpPr>
          <p:nvPr>
            <p:ph type="dt" sz="half" idx="7"/>
          </p:nvPr>
        </p:nvSpPr>
        <p:spPr/>
        <p:txBody>
          <a:bodyPr/>
          <a:lstStyle>
            <a:lvl1pPr>
              <a:defRPr/>
            </a:lvl1pPr>
          </a:lstStyle>
          <a:p>
            <a:pPr lvl="0"/>
            <a:r>
              <a:rPr lang="fr-FR"/>
              <a:t>09/01/2018</a:t>
            </a:r>
          </a:p>
        </p:txBody>
      </p:sp>
      <p:sp>
        <p:nvSpPr>
          <p:cNvPr id="6" name="Espace réservé du pied de page 5">
            <a:extLst>
              <a:ext uri="{FF2B5EF4-FFF2-40B4-BE49-F238E27FC236}">
                <a16:creationId xmlns:a16="http://schemas.microsoft.com/office/drawing/2014/main" id="{45CCACE9-1398-40DB-B33C-E3A083627ABF}"/>
              </a:ext>
            </a:extLst>
          </p:cNvPr>
          <p:cNvSpPr txBox="1">
            <a:spLocks noGrp="1"/>
          </p:cNvSpPr>
          <p:nvPr>
            <p:ph type="ftr" sz="quarter" idx="9"/>
          </p:nvPr>
        </p:nvSpPr>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A2F24D62-9BEC-49F3-A8A2-AD6EB4B86704}"/>
              </a:ext>
            </a:extLst>
          </p:cNvPr>
          <p:cNvSpPr txBox="1">
            <a:spLocks noGrp="1"/>
          </p:cNvSpPr>
          <p:nvPr>
            <p:ph type="sldNum" sz="quarter" idx="8"/>
          </p:nvPr>
        </p:nvSpPr>
        <p:spPr/>
        <p:txBody>
          <a:bodyPr/>
          <a:lstStyle>
            <a:lvl1pPr>
              <a:defRPr/>
            </a:lvl1pPr>
          </a:lstStyle>
          <a:p>
            <a:pPr lvl="0"/>
            <a:fld id="{04F12916-66D2-4CEE-AFB8-56BE40AF2C0E}" type="slidenum">
              <a:t>‹N°›</a:t>
            </a:fld>
            <a:endParaRPr lang="fr-FR"/>
          </a:p>
        </p:txBody>
      </p:sp>
    </p:spTree>
    <p:extLst>
      <p:ext uri="{BB962C8B-B14F-4D97-AF65-F5344CB8AC3E}">
        <p14:creationId xmlns:p14="http://schemas.microsoft.com/office/powerpoint/2010/main" val="29757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6B059B-292A-44BD-B642-D69207851F6D}"/>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86384E69-0EBE-4111-94C7-AD24D7A39779}"/>
              </a:ext>
            </a:extLst>
          </p:cNvPr>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fr-FR"/>
              <a:t>Modifiez les styles du texte du masque</a:t>
            </a:r>
          </a:p>
        </p:txBody>
      </p:sp>
      <p:sp>
        <p:nvSpPr>
          <p:cNvPr id="4" name="Espace réservé du contenu 3">
            <a:extLst>
              <a:ext uri="{FF2B5EF4-FFF2-40B4-BE49-F238E27FC236}">
                <a16:creationId xmlns:a16="http://schemas.microsoft.com/office/drawing/2014/main" id="{3C277AFF-CF72-45C2-86F0-08CD67319107}"/>
              </a:ext>
            </a:extLst>
          </p:cNvPr>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B4AC971-B5E9-41FB-8997-757AD782506F}"/>
              </a:ext>
            </a:extLst>
          </p:cNvPr>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fr-FR"/>
              <a:t>Modifiez les styles du texte du masque</a:t>
            </a:r>
          </a:p>
        </p:txBody>
      </p:sp>
      <p:sp>
        <p:nvSpPr>
          <p:cNvPr id="6" name="Espace réservé du contenu 5">
            <a:extLst>
              <a:ext uri="{FF2B5EF4-FFF2-40B4-BE49-F238E27FC236}">
                <a16:creationId xmlns:a16="http://schemas.microsoft.com/office/drawing/2014/main" id="{A532B297-4FBB-40FC-8DAE-D6D41D336992}"/>
              </a:ext>
            </a:extLst>
          </p:cNvPr>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5F7ECE7-2A87-4897-B65F-1331CFA47588}"/>
              </a:ext>
            </a:extLst>
          </p:cNvPr>
          <p:cNvSpPr txBox="1">
            <a:spLocks noGrp="1"/>
          </p:cNvSpPr>
          <p:nvPr>
            <p:ph type="dt" sz="half" idx="7"/>
          </p:nvPr>
        </p:nvSpPr>
        <p:spPr/>
        <p:txBody>
          <a:bodyPr/>
          <a:lstStyle>
            <a:lvl1pPr>
              <a:defRPr/>
            </a:lvl1pPr>
          </a:lstStyle>
          <a:p>
            <a:pPr lvl="0"/>
            <a:r>
              <a:rPr lang="fr-FR"/>
              <a:t>09/01/2018</a:t>
            </a:r>
          </a:p>
        </p:txBody>
      </p:sp>
      <p:sp>
        <p:nvSpPr>
          <p:cNvPr id="8" name="Espace réservé du pied de page 7">
            <a:extLst>
              <a:ext uri="{FF2B5EF4-FFF2-40B4-BE49-F238E27FC236}">
                <a16:creationId xmlns:a16="http://schemas.microsoft.com/office/drawing/2014/main" id="{EEE86A5B-2318-4A9E-9B5D-03D09DB284D0}"/>
              </a:ext>
            </a:extLst>
          </p:cNvPr>
          <p:cNvSpPr txBox="1">
            <a:spLocks noGrp="1"/>
          </p:cNvSpPr>
          <p:nvPr>
            <p:ph type="ftr" sz="quarter" idx="9"/>
          </p:nvPr>
        </p:nvSpPr>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443E9751-0BE4-4B3B-9A95-240D390537DB}"/>
              </a:ext>
            </a:extLst>
          </p:cNvPr>
          <p:cNvSpPr txBox="1">
            <a:spLocks noGrp="1"/>
          </p:cNvSpPr>
          <p:nvPr>
            <p:ph type="sldNum" sz="quarter" idx="8"/>
          </p:nvPr>
        </p:nvSpPr>
        <p:spPr/>
        <p:txBody>
          <a:bodyPr/>
          <a:lstStyle>
            <a:lvl1pPr>
              <a:defRPr/>
            </a:lvl1pPr>
          </a:lstStyle>
          <a:p>
            <a:pPr lvl="0"/>
            <a:fld id="{C2A70DFB-BD03-4617-827B-DE2559B50B40}" type="slidenum">
              <a:t>‹N°›</a:t>
            </a:fld>
            <a:endParaRPr lang="fr-FR"/>
          </a:p>
        </p:txBody>
      </p:sp>
    </p:spTree>
    <p:extLst>
      <p:ext uri="{BB962C8B-B14F-4D97-AF65-F5344CB8AC3E}">
        <p14:creationId xmlns:p14="http://schemas.microsoft.com/office/powerpoint/2010/main" val="2084712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451672-5EF1-4D2A-A02D-B4463AD79A4E}"/>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721BE6A9-9A12-4FA6-9330-62585FAEDC83}"/>
              </a:ext>
            </a:extLst>
          </p:cNvPr>
          <p:cNvSpPr txBox="1">
            <a:spLocks noGrp="1"/>
          </p:cNvSpPr>
          <p:nvPr>
            <p:ph type="dt" sz="half" idx="7"/>
          </p:nvPr>
        </p:nvSpPr>
        <p:spPr/>
        <p:txBody>
          <a:bodyPr/>
          <a:lstStyle>
            <a:lvl1pPr>
              <a:defRPr/>
            </a:lvl1pPr>
          </a:lstStyle>
          <a:p>
            <a:pPr lvl="0"/>
            <a:r>
              <a:rPr lang="fr-FR"/>
              <a:t>09/01/2018</a:t>
            </a:r>
          </a:p>
        </p:txBody>
      </p:sp>
      <p:sp>
        <p:nvSpPr>
          <p:cNvPr id="4" name="Espace réservé du pied de page 3">
            <a:extLst>
              <a:ext uri="{FF2B5EF4-FFF2-40B4-BE49-F238E27FC236}">
                <a16:creationId xmlns:a16="http://schemas.microsoft.com/office/drawing/2014/main" id="{71776662-D214-44E9-A09C-F783F258D265}"/>
              </a:ext>
            </a:extLst>
          </p:cNvPr>
          <p:cNvSpPr txBox="1">
            <a:spLocks noGrp="1"/>
          </p:cNvSpPr>
          <p:nvPr>
            <p:ph type="ftr" sz="quarter" idx="9"/>
          </p:nvPr>
        </p:nvSpPr>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0D63FFA2-E44C-446D-B0CC-D4487B30A718}"/>
              </a:ext>
            </a:extLst>
          </p:cNvPr>
          <p:cNvSpPr txBox="1">
            <a:spLocks noGrp="1"/>
          </p:cNvSpPr>
          <p:nvPr>
            <p:ph type="sldNum" sz="quarter" idx="8"/>
          </p:nvPr>
        </p:nvSpPr>
        <p:spPr/>
        <p:txBody>
          <a:bodyPr/>
          <a:lstStyle>
            <a:lvl1pPr>
              <a:defRPr/>
            </a:lvl1pPr>
          </a:lstStyle>
          <a:p>
            <a:pPr lvl="0"/>
            <a:fld id="{91BB754E-5736-449D-A056-15D28D522B25}" type="slidenum">
              <a:t>‹N°›</a:t>
            </a:fld>
            <a:endParaRPr lang="fr-FR"/>
          </a:p>
        </p:txBody>
      </p:sp>
    </p:spTree>
    <p:extLst>
      <p:ext uri="{BB962C8B-B14F-4D97-AF65-F5344CB8AC3E}">
        <p14:creationId xmlns:p14="http://schemas.microsoft.com/office/powerpoint/2010/main" val="110407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F7A519D-C962-4F49-B826-C5BAC459AA05}"/>
              </a:ext>
            </a:extLst>
          </p:cNvPr>
          <p:cNvSpPr txBox="1">
            <a:spLocks noGrp="1"/>
          </p:cNvSpPr>
          <p:nvPr>
            <p:ph type="dt" sz="half" idx="7"/>
          </p:nvPr>
        </p:nvSpPr>
        <p:spPr/>
        <p:txBody>
          <a:bodyPr/>
          <a:lstStyle>
            <a:lvl1pPr>
              <a:defRPr/>
            </a:lvl1pPr>
          </a:lstStyle>
          <a:p>
            <a:pPr lvl="0"/>
            <a:r>
              <a:rPr lang="fr-FR"/>
              <a:t>09/01/2018</a:t>
            </a:r>
          </a:p>
        </p:txBody>
      </p:sp>
      <p:sp>
        <p:nvSpPr>
          <p:cNvPr id="3" name="Espace réservé du pied de page 2">
            <a:extLst>
              <a:ext uri="{FF2B5EF4-FFF2-40B4-BE49-F238E27FC236}">
                <a16:creationId xmlns:a16="http://schemas.microsoft.com/office/drawing/2014/main" id="{A87FD405-25E2-49E7-8FCF-890BA69B0A05}"/>
              </a:ext>
            </a:extLst>
          </p:cNvPr>
          <p:cNvSpPr txBox="1">
            <a:spLocks noGrp="1"/>
          </p:cNvSpPr>
          <p:nvPr>
            <p:ph type="ftr" sz="quarter" idx="9"/>
          </p:nvPr>
        </p:nvSpPr>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D6D9683E-7906-43EB-B16A-A2A3AA54FA6B}"/>
              </a:ext>
            </a:extLst>
          </p:cNvPr>
          <p:cNvSpPr txBox="1">
            <a:spLocks noGrp="1"/>
          </p:cNvSpPr>
          <p:nvPr>
            <p:ph type="sldNum" sz="quarter" idx="8"/>
          </p:nvPr>
        </p:nvSpPr>
        <p:spPr/>
        <p:txBody>
          <a:bodyPr/>
          <a:lstStyle>
            <a:lvl1pPr>
              <a:defRPr/>
            </a:lvl1pPr>
          </a:lstStyle>
          <a:p>
            <a:pPr lvl="0"/>
            <a:fld id="{074D4F78-8310-4A05-A2D5-6EC4537635F2}" type="slidenum">
              <a:t>‹N°›</a:t>
            </a:fld>
            <a:endParaRPr lang="fr-FR"/>
          </a:p>
        </p:txBody>
      </p:sp>
    </p:spTree>
    <p:extLst>
      <p:ext uri="{BB962C8B-B14F-4D97-AF65-F5344CB8AC3E}">
        <p14:creationId xmlns:p14="http://schemas.microsoft.com/office/powerpoint/2010/main" val="4226080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533C49-F6F0-44CC-85A3-CC12B57FA098}"/>
              </a:ext>
            </a:extLst>
          </p:cNvPr>
          <p:cNvSpPr txBox="1">
            <a:spLocks noGrp="1"/>
          </p:cNvSpPr>
          <p:nvPr>
            <p:ph type="title"/>
          </p:nvPr>
        </p:nvSpPr>
        <p:spPr>
          <a:xfrm>
            <a:off x="457200" y="273048"/>
            <a:ext cx="3008311" cy="1162046"/>
          </a:xfrm>
        </p:spPr>
        <p:txBody>
          <a:bodyPr anchor="b" anchorCtr="0"/>
          <a:lstStyle>
            <a:lvl1pPr algn="l">
              <a:defRPr sz="2000" b="1"/>
            </a:lvl1pPr>
          </a:lstStyle>
          <a:p>
            <a:pPr lvl="0"/>
            <a:r>
              <a:rPr lang="fr-FR"/>
              <a:t>Modifiez le style du titre</a:t>
            </a:r>
          </a:p>
        </p:txBody>
      </p:sp>
      <p:sp>
        <p:nvSpPr>
          <p:cNvPr id="3" name="Espace réservé du contenu 2">
            <a:extLst>
              <a:ext uri="{FF2B5EF4-FFF2-40B4-BE49-F238E27FC236}">
                <a16:creationId xmlns:a16="http://schemas.microsoft.com/office/drawing/2014/main" id="{9DB87A78-1600-4B3B-A5D6-8C726D6E6408}"/>
              </a:ext>
            </a:extLst>
          </p:cNvPr>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DDB3E31-2D08-40F0-991E-13AC3772E408}"/>
              </a:ext>
            </a:extLst>
          </p:cNvPr>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fr-FR"/>
              <a:t>Modifiez les styles du texte du masque</a:t>
            </a:r>
          </a:p>
        </p:txBody>
      </p:sp>
      <p:sp>
        <p:nvSpPr>
          <p:cNvPr id="5" name="Espace réservé de la date 4">
            <a:extLst>
              <a:ext uri="{FF2B5EF4-FFF2-40B4-BE49-F238E27FC236}">
                <a16:creationId xmlns:a16="http://schemas.microsoft.com/office/drawing/2014/main" id="{C0F18C9D-DF5E-45C0-8EB2-CDFBE907246E}"/>
              </a:ext>
            </a:extLst>
          </p:cNvPr>
          <p:cNvSpPr txBox="1">
            <a:spLocks noGrp="1"/>
          </p:cNvSpPr>
          <p:nvPr>
            <p:ph type="dt" sz="half" idx="7"/>
          </p:nvPr>
        </p:nvSpPr>
        <p:spPr/>
        <p:txBody>
          <a:bodyPr/>
          <a:lstStyle>
            <a:lvl1pPr>
              <a:defRPr/>
            </a:lvl1pPr>
          </a:lstStyle>
          <a:p>
            <a:pPr lvl="0"/>
            <a:r>
              <a:rPr lang="fr-FR"/>
              <a:t>09/01/2018</a:t>
            </a:r>
          </a:p>
        </p:txBody>
      </p:sp>
      <p:sp>
        <p:nvSpPr>
          <p:cNvPr id="6" name="Espace réservé du pied de page 5">
            <a:extLst>
              <a:ext uri="{FF2B5EF4-FFF2-40B4-BE49-F238E27FC236}">
                <a16:creationId xmlns:a16="http://schemas.microsoft.com/office/drawing/2014/main" id="{E90CFBA9-9D0E-466F-A97E-5A3CA137A576}"/>
              </a:ext>
            </a:extLst>
          </p:cNvPr>
          <p:cNvSpPr txBox="1">
            <a:spLocks noGrp="1"/>
          </p:cNvSpPr>
          <p:nvPr>
            <p:ph type="ftr" sz="quarter" idx="9"/>
          </p:nvPr>
        </p:nvSpPr>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7F90C97A-F277-4624-8845-EB941D4E1891}"/>
              </a:ext>
            </a:extLst>
          </p:cNvPr>
          <p:cNvSpPr txBox="1">
            <a:spLocks noGrp="1"/>
          </p:cNvSpPr>
          <p:nvPr>
            <p:ph type="sldNum" sz="quarter" idx="8"/>
          </p:nvPr>
        </p:nvSpPr>
        <p:spPr/>
        <p:txBody>
          <a:bodyPr/>
          <a:lstStyle>
            <a:lvl1pPr>
              <a:defRPr/>
            </a:lvl1pPr>
          </a:lstStyle>
          <a:p>
            <a:pPr lvl="0"/>
            <a:fld id="{CEE417C5-7E43-40D6-BF58-AFAB6CF8C192}" type="slidenum">
              <a:t>‹N°›</a:t>
            </a:fld>
            <a:endParaRPr lang="fr-FR"/>
          </a:p>
        </p:txBody>
      </p:sp>
    </p:spTree>
    <p:extLst>
      <p:ext uri="{BB962C8B-B14F-4D97-AF65-F5344CB8AC3E}">
        <p14:creationId xmlns:p14="http://schemas.microsoft.com/office/powerpoint/2010/main" val="1063130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BFEC62-279F-4E7C-B0EE-C72D373F2D07}"/>
              </a:ext>
            </a:extLst>
          </p:cNvPr>
          <p:cNvSpPr txBox="1">
            <a:spLocks noGrp="1"/>
          </p:cNvSpPr>
          <p:nvPr>
            <p:ph type="title"/>
          </p:nvPr>
        </p:nvSpPr>
        <p:spPr>
          <a:xfrm>
            <a:off x="1792288" y="4800600"/>
            <a:ext cx="5486400" cy="566735"/>
          </a:xfrm>
        </p:spPr>
        <p:txBody>
          <a:bodyPr anchor="b" anchorCtr="0"/>
          <a:lstStyle>
            <a:lvl1pPr algn="l">
              <a:defRPr sz="2000" b="1"/>
            </a:lvl1pPr>
          </a:lstStyle>
          <a:p>
            <a:pPr lvl="0"/>
            <a:r>
              <a:rPr lang="fr-FR"/>
              <a:t>Modifiez le style du titre</a:t>
            </a:r>
          </a:p>
        </p:txBody>
      </p:sp>
      <p:sp>
        <p:nvSpPr>
          <p:cNvPr id="3" name="Espace réservé pour une image  2">
            <a:extLst>
              <a:ext uri="{FF2B5EF4-FFF2-40B4-BE49-F238E27FC236}">
                <a16:creationId xmlns:a16="http://schemas.microsoft.com/office/drawing/2014/main" id="{2224CEB9-5428-4F76-AFE9-D4DA0638B0FD}"/>
              </a:ext>
            </a:extLst>
          </p:cNvPr>
          <p:cNvSpPr txBox="1">
            <a:spLocks noGrp="1"/>
          </p:cNvSpPr>
          <p:nvPr>
            <p:ph type="pic" idx="1"/>
          </p:nvPr>
        </p:nvSpPr>
        <p:spPr>
          <a:xfrm>
            <a:off x="1792288" y="612776"/>
            <a:ext cx="5486400" cy="4114800"/>
          </a:xfrm>
        </p:spPr>
        <p:txBody>
          <a:bodyPr/>
          <a:lstStyle>
            <a:lvl1pPr marL="0" indent="0">
              <a:buNone/>
              <a:defRPr/>
            </a:lvl1pPr>
          </a:lstStyle>
          <a:p>
            <a:pPr lvl="0"/>
            <a:endParaRPr lang="fr-FR"/>
          </a:p>
        </p:txBody>
      </p:sp>
      <p:sp>
        <p:nvSpPr>
          <p:cNvPr id="4" name="Espace réservé du texte 3">
            <a:extLst>
              <a:ext uri="{FF2B5EF4-FFF2-40B4-BE49-F238E27FC236}">
                <a16:creationId xmlns:a16="http://schemas.microsoft.com/office/drawing/2014/main" id="{9C6019F0-0CBE-4E10-AD81-6A2B1D826528}"/>
              </a:ext>
            </a:extLst>
          </p:cNvPr>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fr-FR"/>
              <a:t>Modifiez les styles du texte du masque</a:t>
            </a:r>
          </a:p>
        </p:txBody>
      </p:sp>
      <p:sp>
        <p:nvSpPr>
          <p:cNvPr id="5" name="Espace réservé de la date 4">
            <a:extLst>
              <a:ext uri="{FF2B5EF4-FFF2-40B4-BE49-F238E27FC236}">
                <a16:creationId xmlns:a16="http://schemas.microsoft.com/office/drawing/2014/main" id="{7F645A83-63C4-4779-AB90-CF466308AEB0}"/>
              </a:ext>
            </a:extLst>
          </p:cNvPr>
          <p:cNvSpPr txBox="1">
            <a:spLocks noGrp="1"/>
          </p:cNvSpPr>
          <p:nvPr>
            <p:ph type="dt" sz="half" idx="7"/>
          </p:nvPr>
        </p:nvSpPr>
        <p:spPr/>
        <p:txBody>
          <a:bodyPr/>
          <a:lstStyle>
            <a:lvl1pPr>
              <a:defRPr/>
            </a:lvl1pPr>
          </a:lstStyle>
          <a:p>
            <a:pPr lvl="0"/>
            <a:r>
              <a:rPr lang="fr-FR"/>
              <a:t>09/01/2018</a:t>
            </a:r>
          </a:p>
        </p:txBody>
      </p:sp>
      <p:sp>
        <p:nvSpPr>
          <p:cNvPr id="6" name="Espace réservé du pied de page 5">
            <a:extLst>
              <a:ext uri="{FF2B5EF4-FFF2-40B4-BE49-F238E27FC236}">
                <a16:creationId xmlns:a16="http://schemas.microsoft.com/office/drawing/2014/main" id="{D1DF53FB-9799-4C62-8994-6ABFB2CC9CAC}"/>
              </a:ext>
            </a:extLst>
          </p:cNvPr>
          <p:cNvSpPr txBox="1">
            <a:spLocks noGrp="1"/>
          </p:cNvSpPr>
          <p:nvPr>
            <p:ph type="ftr" sz="quarter" idx="9"/>
          </p:nvPr>
        </p:nvSpPr>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1D19CA2-2EAE-44CD-B237-D10E9B03B466}"/>
              </a:ext>
            </a:extLst>
          </p:cNvPr>
          <p:cNvSpPr txBox="1">
            <a:spLocks noGrp="1"/>
          </p:cNvSpPr>
          <p:nvPr>
            <p:ph type="sldNum" sz="quarter" idx="8"/>
          </p:nvPr>
        </p:nvSpPr>
        <p:spPr/>
        <p:txBody>
          <a:bodyPr/>
          <a:lstStyle>
            <a:lvl1pPr>
              <a:defRPr/>
            </a:lvl1pPr>
          </a:lstStyle>
          <a:p>
            <a:pPr lvl="0"/>
            <a:fld id="{DCBCB72F-8415-4E59-9E66-D15D79B0ADA2}" type="slidenum">
              <a:t>‹N°›</a:t>
            </a:fld>
            <a:endParaRPr lang="fr-FR"/>
          </a:p>
        </p:txBody>
      </p:sp>
    </p:spTree>
    <p:extLst>
      <p:ext uri="{BB962C8B-B14F-4D97-AF65-F5344CB8AC3E}">
        <p14:creationId xmlns:p14="http://schemas.microsoft.com/office/powerpoint/2010/main" val="1660807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6848D3-FA8A-4DEB-9773-FFC7F6CAF22C}"/>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2AC59179-D2E3-435C-AE56-F70DC7D3B5CB}"/>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DE3FE1A-AF38-41C6-A78A-57E10BD06F41}"/>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BC2F8DC5-86B2-4B24-BB38-B7AFBDA2F267}"/>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5E54E5B-39E1-4144-94CD-D1CA054AD56B}"/>
              </a:ext>
            </a:extLst>
          </p:cNvPr>
          <p:cNvSpPr txBox="1">
            <a:spLocks noGrp="1"/>
          </p:cNvSpPr>
          <p:nvPr>
            <p:ph type="sldNum" sz="quarter" idx="8"/>
          </p:nvPr>
        </p:nvSpPr>
        <p:spPr/>
        <p:txBody>
          <a:bodyPr/>
          <a:lstStyle>
            <a:lvl1pPr>
              <a:defRPr/>
            </a:lvl1pPr>
          </a:lstStyle>
          <a:p>
            <a:pPr lvl="0"/>
            <a:fld id="{A1164588-45E0-4708-8141-52A8B9C0C618}" type="slidenum">
              <a:t>‹N°›</a:t>
            </a:fld>
            <a:endParaRPr lang="fr-FR"/>
          </a:p>
        </p:txBody>
      </p:sp>
    </p:spTree>
    <p:extLst>
      <p:ext uri="{BB962C8B-B14F-4D97-AF65-F5344CB8AC3E}">
        <p14:creationId xmlns:p14="http://schemas.microsoft.com/office/powerpoint/2010/main" val="363821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CD8B47F-FF8D-4D2D-8BD0-8E997021582E}"/>
              </a:ext>
            </a:extLst>
          </p:cNvPr>
          <p:cNvSpPr txBox="1">
            <a:spLocks noGrp="1"/>
          </p:cNvSpPr>
          <p:nvPr>
            <p:ph type="title" orient="vert"/>
          </p:nvPr>
        </p:nvSpPr>
        <p:spPr>
          <a:xfrm>
            <a:off x="6629400" y="274640"/>
            <a:ext cx="2057400" cy="5851529"/>
          </a:xfr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C4817835-BC18-4E68-AA98-2BB38CC93A28}"/>
              </a:ext>
            </a:extLst>
          </p:cNvPr>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997E75C-20B9-4FB2-B275-2D48C3BAD5F2}"/>
              </a:ext>
            </a:extLst>
          </p:cNvPr>
          <p:cNvSpPr txBox="1">
            <a:spLocks noGrp="1"/>
          </p:cNvSpPr>
          <p:nvPr>
            <p:ph type="dt" sz="half" idx="7"/>
          </p:nvPr>
        </p:nvSpPr>
        <p:spPr/>
        <p:txBody>
          <a:bodyPr/>
          <a:lstStyle>
            <a:lvl1pPr>
              <a:defRPr/>
            </a:lvl1pPr>
          </a:lstStyle>
          <a:p>
            <a:pPr lvl="0"/>
            <a:r>
              <a:rPr lang="fr-FR"/>
              <a:t>09/01/2018</a:t>
            </a:r>
          </a:p>
        </p:txBody>
      </p:sp>
      <p:sp>
        <p:nvSpPr>
          <p:cNvPr id="5" name="Espace réservé du pied de page 4">
            <a:extLst>
              <a:ext uri="{FF2B5EF4-FFF2-40B4-BE49-F238E27FC236}">
                <a16:creationId xmlns:a16="http://schemas.microsoft.com/office/drawing/2014/main" id="{7FFC9C7F-A787-4FF9-88FD-E98366017BCA}"/>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245EB4-43A6-427A-8A8C-FB683F0D2C6A}"/>
              </a:ext>
            </a:extLst>
          </p:cNvPr>
          <p:cNvSpPr txBox="1">
            <a:spLocks noGrp="1"/>
          </p:cNvSpPr>
          <p:nvPr>
            <p:ph type="sldNum" sz="quarter" idx="8"/>
          </p:nvPr>
        </p:nvSpPr>
        <p:spPr/>
        <p:txBody>
          <a:bodyPr/>
          <a:lstStyle>
            <a:lvl1pPr>
              <a:defRPr/>
            </a:lvl1pPr>
          </a:lstStyle>
          <a:p>
            <a:pPr lvl="0"/>
            <a:fld id="{D54CBA13-BDE9-471B-8388-EFF51B2E573E}" type="slidenum">
              <a:t>‹N°›</a:t>
            </a:fld>
            <a:endParaRPr lang="fr-FR"/>
          </a:p>
        </p:txBody>
      </p:sp>
    </p:spTree>
    <p:extLst>
      <p:ext uri="{BB962C8B-B14F-4D97-AF65-F5344CB8AC3E}">
        <p14:creationId xmlns:p14="http://schemas.microsoft.com/office/powerpoint/2010/main" val="2953766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29E67AD-A792-4599-B955-6528E754EF51}"/>
              </a:ext>
            </a:extLst>
          </p:cNvPr>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noAutofit/>
          </a:bodyPr>
          <a:lstStyle/>
          <a:p>
            <a:pPr lvl="0"/>
            <a:r>
              <a:rPr lang="fr-FR"/>
              <a:t>Modifiez le style du titre</a:t>
            </a:r>
          </a:p>
        </p:txBody>
      </p:sp>
      <p:sp>
        <p:nvSpPr>
          <p:cNvPr id="3" name="Espace réservé du texte 2">
            <a:extLst>
              <a:ext uri="{FF2B5EF4-FFF2-40B4-BE49-F238E27FC236}">
                <a16:creationId xmlns:a16="http://schemas.microsoft.com/office/drawing/2014/main" id="{7CEB8EE9-3AFA-4A74-BB52-E92AB72062DE}"/>
              </a:ext>
            </a:extLst>
          </p:cNvPr>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no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2DA6FD-D341-4A5A-A8FC-7439207F3DF5}"/>
              </a:ext>
            </a:extLst>
          </p:cNvPr>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r>
              <a:rPr lang="fr-FR"/>
              <a:t>09/01/2018</a:t>
            </a:r>
          </a:p>
        </p:txBody>
      </p:sp>
      <p:sp>
        <p:nvSpPr>
          <p:cNvPr id="5" name="Espace réservé du pied de page 4">
            <a:extLst>
              <a:ext uri="{FF2B5EF4-FFF2-40B4-BE49-F238E27FC236}">
                <a16:creationId xmlns:a16="http://schemas.microsoft.com/office/drawing/2014/main" id="{32ED724A-549B-4B99-84C2-2304209F9D56}"/>
              </a:ext>
            </a:extLst>
          </p:cNvPr>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endParaRPr lang="fr-FR"/>
          </a:p>
        </p:txBody>
      </p:sp>
      <p:sp>
        <p:nvSpPr>
          <p:cNvPr id="6" name="Espace réservé du numéro de diapositive 5">
            <a:extLst>
              <a:ext uri="{FF2B5EF4-FFF2-40B4-BE49-F238E27FC236}">
                <a16:creationId xmlns:a16="http://schemas.microsoft.com/office/drawing/2014/main" id="{9D4B1614-81DC-47E7-8413-560804688DF9}"/>
              </a:ext>
            </a:extLst>
          </p:cNvPr>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fld id="{C30F2B81-C443-483C-824E-E7EF59836054}" type="slidenum">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ctr" defTabSz="914400" rtl="0" fontAlgn="auto" hangingPunct="1">
        <a:lnSpc>
          <a:spcPct val="100000"/>
        </a:lnSpc>
        <a:spcBef>
          <a:spcPts val="0"/>
        </a:spcBef>
        <a:spcAft>
          <a:spcPts val="0"/>
        </a:spcAft>
        <a:buNone/>
        <a:tabLst/>
        <a:defRPr lang="fr-FR" sz="4400" b="0" i="0" u="none" strike="noStrike" kern="1200" cap="none" spc="0" baseline="0">
          <a:solidFill>
            <a:srgbClr val="000000"/>
          </a:solidFill>
          <a:uFillTx/>
          <a:latin typeface="Calibri"/>
        </a:defRPr>
      </a:lvl1pPr>
    </p:titleStyle>
    <p:bodyStyle>
      <a:lvl1pPr marL="342900" marR="0" lvl="0" indent="-342900" algn="l" defTabSz="914400" rtl="0" fontAlgn="auto" hangingPunct="1">
        <a:lnSpc>
          <a:spcPct val="100000"/>
        </a:lnSpc>
        <a:spcBef>
          <a:spcPts val="800"/>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1pPr>
      <a:lvl2pPr marL="742950" marR="0" lvl="1" indent="-285750" algn="l" defTabSz="914400" rtl="0" fontAlgn="auto" hangingPunct="1">
        <a:lnSpc>
          <a:spcPct val="100000"/>
        </a:lnSpc>
        <a:spcBef>
          <a:spcPts val="700"/>
        </a:spcBef>
        <a:spcAft>
          <a:spcPts val="0"/>
        </a:spcAft>
        <a:buSzPct val="100000"/>
        <a:buFont typeface="Arial" pitchFamily="34"/>
        <a:buChar char="–"/>
        <a:tabLst/>
        <a:defRPr lang="fr-FR" sz="2800" b="0" i="0" u="none" strike="noStrike" kern="1200" cap="none" spc="0" baseline="0">
          <a:solidFill>
            <a:srgbClr val="000000"/>
          </a:solidFill>
          <a:uFillTx/>
          <a:latin typeface="Calibri"/>
        </a:defRPr>
      </a:lvl2pPr>
      <a:lvl3pPr marL="1143000" marR="0" lvl="2" indent="-228600" algn="l" defTabSz="914400" rtl="0" fontAlgn="auto" hangingPunct="1">
        <a:lnSpc>
          <a:spcPct val="100000"/>
        </a:lnSpc>
        <a:spcBef>
          <a:spcPts val="6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3pPr>
      <a:lvl4pPr marL="1600200" marR="0" lvl="3" indent="-228600" algn="l" defTabSz="914400" rtl="0" fontAlgn="auto" hangingPunct="1">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4pPr>
      <a:lvl5pPr marL="2057400" marR="0" lvl="4" indent="-228600" algn="l" defTabSz="914400" rtl="0" fontAlgn="auto" hangingPunct="1">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fdt.ca.anjou.maine@gmail.com"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13.jpg"/><Relationship Id="rId3" Type="http://schemas.openxmlformats.org/officeDocument/2006/relationships/image" Target="../media/image3.jpg"/><Relationship Id="rId7" Type="http://schemas.openxmlformats.org/officeDocument/2006/relationships/image" Target="../media/image7.jpg"/><Relationship Id="rId12" Type="http://schemas.openxmlformats.org/officeDocument/2006/relationships/image" Target="../media/image12.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jpg"/><Relationship Id="rId10" Type="http://schemas.openxmlformats.org/officeDocument/2006/relationships/image" Target="../media/image10.jpg"/><Relationship Id="rId4" Type="http://schemas.openxmlformats.org/officeDocument/2006/relationships/image" Target="../media/image4.jpg"/><Relationship Id="rId9" Type="http://schemas.openxmlformats.org/officeDocument/2006/relationships/image" Target="../media/image9.jp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14.png"/><Relationship Id="rId4" Type="http://schemas.openxmlformats.org/officeDocument/2006/relationships/image" Target="../media/image16.jpg"/><Relationship Id="rId9" Type="http://schemas.openxmlformats.org/officeDocument/2006/relationships/image" Target="../media/image7.jp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6B0C026B-1C16-450F-B5FD-70073AE784B9}"/>
              </a:ext>
            </a:extLst>
          </p:cNvPr>
          <p:cNvPicPr>
            <a:picLocks noChangeAspect="1"/>
          </p:cNvPicPr>
          <p:nvPr/>
        </p:nvPicPr>
        <p:blipFill>
          <a:blip r:embed="rId2"/>
          <a:srcRect/>
          <a:stretch>
            <a:fillRect/>
          </a:stretch>
        </p:blipFill>
        <p:spPr>
          <a:xfrm>
            <a:off x="75822" y="-5810"/>
            <a:ext cx="8960671" cy="6582354"/>
          </a:xfrm>
          <a:prstGeom prst="rect">
            <a:avLst/>
          </a:prstGeom>
          <a:noFill/>
          <a:ln>
            <a:noFill/>
          </a:ln>
        </p:spPr>
      </p:pic>
      <p:sp>
        <p:nvSpPr>
          <p:cNvPr id="3" name="ZoneTexte 14">
            <a:extLst>
              <a:ext uri="{FF2B5EF4-FFF2-40B4-BE49-F238E27FC236}">
                <a16:creationId xmlns:a16="http://schemas.microsoft.com/office/drawing/2014/main" id="{C13B0513-924C-4FAE-8EF9-3BB2F618853F}"/>
              </a:ext>
            </a:extLst>
          </p:cNvPr>
          <p:cNvSpPr txBox="1"/>
          <p:nvPr/>
        </p:nvSpPr>
        <p:spPr>
          <a:xfrm>
            <a:off x="251514" y="2780928"/>
            <a:ext cx="2232251" cy="3404118"/>
          </a:xfrm>
          <a:prstGeom prst="rect">
            <a:avLst/>
          </a:prstGeom>
          <a:noFill/>
          <a:ln>
            <a:noFill/>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700" b="1" i="0" u="none" strike="noStrike" kern="1200" cap="none" spc="0" baseline="0" dirty="0">
                <a:solidFill>
                  <a:srgbClr val="000000"/>
                </a:solidFill>
                <a:uFillTx/>
                <a:latin typeface="Gotham Black" pitchFamily="2"/>
                <a:ea typeface="ＭＳ Ｐゴシック" pitchFamily="48"/>
                <a:cs typeface="Arial" pitchFamily="34"/>
              </a:rPr>
              <a:t>SECTION SYNDICALE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700" b="1" i="0" u="none" strike="noStrike" kern="0" cap="none" spc="0" baseline="0" dirty="0">
                <a:solidFill>
                  <a:srgbClr val="000000"/>
                </a:solidFill>
                <a:uFillTx/>
                <a:latin typeface="Gotham Black" pitchFamily="2"/>
                <a:ea typeface="ＭＳ Ｐゴシック" pitchFamily="48"/>
                <a:cs typeface="Arial" pitchFamily="34"/>
              </a:rPr>
              <a:t>CFDT</a:t>
            </a:r>
            <a:endParaRPr lang="fr-FR" sz="1700" b="1" i="0" u="none" strike="noStrike" kern="1200" cap="none" spc="0" baseline="0" dirty="0">
              <a:solidFill>
                <a:srgbClr val="000000"/>
              </a:solidFill>
              <a:uFillTx/>
              <a:latin typeface="Gotham Black" pitchFamily="2"/>
              <a:ea typeface="ＭＳ Ｐゴシック" pitchFamily="48"/>
              <a:cs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700" b="1" i="0" u="none" strike="noStrike" kern="0" cap="none" spc="0" baseline="0" dirty="0">
                <a:solidFill>
                  <a:srgbClr val="000000"/>
                </a:solidFill>
                <a:uFillTx/>
                <a:latin typeface="Gotham Black" pitchFamily="2"/>
                <a:ea typeface="ＭＳ Ｐゴシック" pitchFamily="48"/>
                <a:cs typeface="Arial" pitchFamily="34"/>
              </a:rPr>
              <a:t>CREDIT AGRICOLE ANJOU MAINE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100" b="1" i="0" u="none" strike="noStrike" kern="0" cap="none" spc="0" baseline="0" dirty="0">
                <a:solidFill>
                  <a:srgbClr val="000000"/>
                </a:solidFill>
                <a:uFillTx/>
                <a:latin typeface="Gotham Black" pitchFamily="2"/>
                <a:ea typeface="ＭＳ Ｐゴシック" pitchFamily="48"/>
                <a:cs typeface="Arial" pitchFamily="34"/>
                <a:hlinkClick r:id="rId3"/>
              </a:rPr>
              <a:t>cfdt.ca.anjou.maine@gmail.com</a:t>
            </a:r>
            <a:endParaRPr lang="fr-FR" sz="1100" b="1" i="0" u="none" strike="noStrike" kern="0" cap="none" spc="0" baseline="0" dirty="0">
              <a:solidFill>
                <a:srgbClr val="000000"/>
              </a:solidFill>
              <a:uFillTx/>
              <a:latin typeface="Gotham Black" pitchFamily="2"/>
              <a:ea typeface="ＭＳ Ｐゴシック" pitchFamily="48"/>
              <a:cs typeface="Arial" pitchFamily="34"/>
            </a:endParaRPr>
          </a:p>
          <a:p>
            <a:pPr algn="ctr">
              <a:defRPr sz="1800" b="0" i="0" u="none" strike="noStrike" kern="0" cap="none" spc="0" baseline="0">
                <a:solidFill>
                  <a:srgbClr val="000000"/>
                </a:solidFill>
                <a:uFillTx/>
              </a:defRPr>
            </a:pPr>
            <a:r>
              <a:rPr lang="fr-FR" b="1" kern="0" dirty="0">
                <a:solidFill>
                  <a:schemeClr val="accent1"/>
                </a:solidFill>
                <a:latin typeface="Gotham Black"/>
                <a:ea typeface="ＭＳ Ｐゴシック" pitchFamily="48"/>
                <a:cs typeface="Arial" pitchFamily="34"/>
              </a:rPr>
              <a:t>SITE INTERNET</a:t>
            </a:r>
          </a:p>
          <a:p>
            <a:pPr algn="ctr">
              <a:defRPr sz="1800" b="0" i="0" u="none" strike="noStrike" kern="0" cap="none" spc="0" baseline="0">
                <a:solidFill>
                  <a:srgbClr val="000000"/>
                </a:solidFill>
                <a:uFillTx/>
              </a:defRPr>
            </a:pPr>
            <a:r>
              <a:rPr lang="fr-FR" b="1" kern="0" dirty="0">
                <a:solidFill>
                  <a:schemeClr val="accent1"/>
                </a:solidFill>
                <a:latin typeface="Gotham Black"/>
                <a:ea typeface="ＭＳ Ｐゴシック" pitchFamily="48"/>
                <a:cs typeface="Arial" pitchFamily="34"/>
              </a:rPr>
              <a:t>cfdtanjoumaine.com</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100" b="1" i="0" u="none" strike="noStrike" kern="0" cap="none" spc="0" baseline="0" dirty="0">
              <a:solidFill>
                <a:srgbClr val="000000"/>
              </a:solidFill>
              <a:uFillTx/>
              <a:latin typeface="Gotham Black" pitchFamily="2"/>
              <a:ea typeface="ＭＳ Ｐゴシック" pitchFamily="48"/>
              <a:cs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100" b="1" i="0" u="none" strike="noStrike" kern="1200" cap="none" spc="0" baseline="0" dirty="0">
              <a:solidFill>
                <a:srgbClr val="000000"/>
              </a:solidFill>
              <a:uFillTx/>
              <a:latin typeface="Gotham Black" pitchFamily="2"/>
              <a:ea typeface="ＭＳ Ｐゴシック" pitchFamily="48"/>
              <a:cs typeface="Arial" pitchFamily="34"/>
            </a:endParaRPr>
          </a:p>
        </p:txBody>
      </p:sp>
      <p:sp>
        <p:nvSpPr>
          <p:cNvPr id="4" name="ZoneTexte 1">
            <a:extLst>
              <a:ext uri="{FF2B5EF4-FFF2-40B4-BE49-F238E27FC236}">
                <a16:creationId xmlns:a16="http://schemas.microsoft.com/office/drawing/2014/main" id="{C965DA18-2A89-41C2-BA4F-E226AE794C55}"/>
              </a:ext>
            </a:extLst>
          </p:cNvPr>
          <p:cNvSpPr txBox="1"/>
          <p:nvPr/>
        </p:nvSpPr>
        <p:spPr>
          <a:xfrm>
            <a:off x="7652825" y="5978769"/>
            <a:ext cx="1095641" cy="307777"/>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0" i="0" u="none" strike="noStrike" kern="1200" cap="none" spc="0" baseline="0" dirty="0">
                <a:solidFill>
                  <a:srgbClr val="FFFFFF"/>
                </a:solidFill>
                <a:uFillTx/>
                <a:latin typeface="Arial" pitchFamily="34"/>
                <a:cs typeface="Arial" pitchFamily="34"/>
              </a:rPr>
              <a:t>29/03/23 </a:t>
            </a:r>
          </a:p>
        </p:txBody>
      </p:sp>
      <p:sp>
        <p:nvSpPr>
          <p:cNvPr id="7" name="ZoneTexte 7">
            <a:extLst>
              <a:ext uri="{FF2B5EF4-FFF2-40B4-BE49-F238E27FC236}">
                <a16:creationId xmlns:a16="http://schemas.microsoft.com/office/drawing/2014/main" id="{87CFC887-0BD8-445E-9C05-E87EDF82CE37}"/>
              </a:ext>
            </a:extLst>
          </p:cNvPr>
          <p:cNvSpPr txBox="1"/>
          <p:nvPr/>
        </p:nvSpPr>
        <p:spPr>
          <a:xfrm>
            <a:off x="2750103" y="672954"/>
            <a:ext cx="5937309" cy="2308324"/>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4800" b="1" i="0" u="none" strike="noStrike" kern="1200" cap="none" spc="0" baseline="0" dirty="0">
                <a:solidFill>
                  <a:srgbClr val="FFFFFF"/>
                </a:solidFill>
                <a:uFillTx/>
                <a:latin typeface="Calibri"/>
              </a:rPr>
              <a:t>La CFDT Anjou Maine,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4800" b="1" dirty="0">
              <a:solidFill>
                <a:srgbClr val="FFFFFF"/>
              </a:solidFill>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4800" b="1" i="0" u="none" strike="noStrike" kern="1200" cap="none" spc="0" baseline="0" dirty="0">
                <a:solidFill>
                  <a:srgbClr val="FFFFFF"/>
                </a:solidFill>
                <a:uFillTx/>
                <a:latin typeface="Calibri"/>
              </a:rPr>
              <a:t>   Innovons ensemble.</a:t>
            </a:r>
          </a:p>
        </p:txBody>
      </p:sp>
      <p:sp>
        <p:nvSpPr>
          <p:cNvPr id="8" name="Espace réservé du numéro de diapositive 7">
            <a:extLst>
              <a:ext uri="{FF2B5EF4-FFF2-40B4-BE49-F238E27FC236}">
                <a16:creationId xmlns:a16="http://schemas.microsoft.com/office/drawing/2014/main" id="{703837C9-1B27-434F-8E4E-8FD0C0369EF5}"/>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95B6A1D-4C2F-4A67-A2C7-0773B6659F57}" type="slidenum">
              <a:t>1</a:t>
            </a:fld>
            <a:endParaRPr lang="fr-FR" sz="1200" b="0" i="0" u="none" strike="noStrike" kern="1200" cap="none" spc="0" baseline="0">
              <a:solidFill>
                <a:srgbClr val="898989"/>
              </a:solidFill>
              <a:uFillTx/>
              <a:latin typeface="Calibri"/>
            </a:endParaRPr>
          </a:p>
        </p:txBody>
      </p:sp>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3301" y="3139378"/>
            <a:ext cx="2877312" cy="26212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F8163B1F-8377-441F-8B22-5A180D88B808}"/>
              </a:ext>
            </a:extLst>
          </p:cNvPr>
          <p:cNvPicPr>
            <a:picLocks noChangeAspect="1"/>
          </p:cNvPicPr>
          <p:nvPr/>
        </p:nvPicPr>
        <p:blipFill>
          <a:blip r:embed="rId2"/>
          <a:srcRect/>
          <a:stretch>
            <a:fillRect/>
          </a:stretch>
        </p:blipFill>
        <p:spPr>
          <a:xfrm>
            <a:off x="0" y="0"/>
            <a:ext cx="9144000" cy="6858000"/>
          </a:xfrm>
          <a:prstGeom prst="rect">
            <a:avLst/>
          </a:prstGeom>
          <a:noFill/>
          <a:ln>
            <a:noFill/>
          </a:ln>
        </p:spPr>
      </p:pic>
      <p:sp>
        <p:nvSpPr>
          <p:cNvPr id="3" name="ZoneTexte 1">
            <a:extLst>
              <a:ext uri="{FF2B5EF4-FFF2-40B4-BE49-F238E27FC236}">
                <a16:creationId xmlns:a16="http://schemas.microsoft.com/office/drawing/2014/main" id="{DBFB566C-E890-4021-AEC3-EF009270F06E}"/>
              </a:ext>
            </a:extLst>
          </p:cNvPr>
          <p:cNvSpPr txBox="1"/>
          <p:nvPr/>
        </p:nvSpPr>
        <p:spPr>
          <a:xfrm>
            <a:off x="2555775" y="476667"/>
            <a:ext cx="6408709" cy="5786195"/>
          </a:xfrm>
          <a:prstGeom prst="rect">
            <a:avLst/>
          </a:prstGeom>
          <a:noFill/>
          <a:ln>
            <a:noFill/>
          </a:ln>
        </p:spPr>
        <p:txBody>
          <a:bodyPr vert="horz" wrap="square" lIns="91440" tIns="45720" rIns="91440" bIns="45720" anchor="t" anchorCtr="0" compatLnSpc="1">
            <a:spAutoFit/>
          </a:bodyPr>
          <a:lstStyle/>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1" i="0" u="none" strike="noStrike" kern="1200" cap="none" spc="0" baseline="0">
                <a:solidFill>
                  <a:srgbClr val="FFFFFF"/>
                </a:solidFill>
                <a:uFillTx/>
                <a:latin typeface="Arial Black" pitchFamily="34"/>
              </a:rPr>
              <a:t>Pourquoi ADHERER à la CFDT ?</a:t>
            </a: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1" i="0" u="none" strike="noStrike" kern="1200" cap="none" spc="0" baseline="0">
                <a:solidFill>
                  <a:srgbClr val="FFFFFF"/>
                </a:solidFill>
                <a:uFillTx/>
                <a:latin typeface="Arial Black" pitchFamily="34"/>
              </a:rPr>
              <a:t>Pour avoir une équipe à mes côtés.</a:t>
            </a:r>
            <a:endParaRPr lang="fr-FR" sz="1800" b="0" i="0" u="none" strike="noStrike" kern="1200" cap="none" spc="0" baseline="0">
              <a:solidFill>
                <a:srgbClr val="FFFFFF"/>
              </a:solidFill>
              <a:uFillTx/>
              <a:latin typeface="Calibri"/>
            </a:endParaRP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endParaRPr lang="fr-FR" sz="1100" b="1" i="0" u="none" strike="noStrike" kern="1200" cap="none" spc="0" baseline="0">
              <a:solidFill>
                <a:srgbClr val="FFFFFF"/>
              </a:solidFill>
              <a:uFillTx/>
              <a:latin typeface="Calibri"/>
            </a:endParaRP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0" i="0" u="none" strike="noStrike" kern="1200" cap="none" spc="0" baseline="0">
                <a:solidFill>
                  <a:srgbClr val="FFFFFF"/>
                </a:solidFill>
                <a:uFillTx/>
                <a:latin typeface="Arial" pitchFamily="34"/>
                <a:cs typeface="Arial" pitchFamily="34"/>
              </a:rPr>
              <a:t>La CFDT est présente au Crédit Agricole Anjou Maine sur les 3 départements, représentée </a:t>
            </a:r>
            <a:r>
              <a:rPr lang="fr-FR" sz="1600" b="0" i="0" u="none" strike="noStrike" kern="0" cap="none" spc="0" baseline="0">
                <a:solidFill>
                  <a:srgbClr val="FFFFFF"/>
                </a:solidFill>
                <a:uFillTx/>
                <a:latin typeface="Arial" pitchFamily="34"/>
                <a:cs typeface="Arial" pitchFamily="34"/>
              </a:rPr>
              <a:t>par </a:t>
            </a:r>
            <a:r>
              <a:rPr lang="fr-FR" sz="1600" b="0" i="0" u="none" strike="noStrike" kern="1200" cap="none" spc="0" baseline="0">
                <a:solidFill>
                  <a:srgbClr val="FFFFFF"/>
                </a:solidFill>
                <a:uFillTx/>
                <a:latin typeface="Arial" pitchFamily="34"/>
                <a:cs typeface="Arial" pitchFamily="34"/>
              </a:rPr>
              <a:t>des élus </a:t>
            </a:r>
            <a:r>
              <a:rPr lang="fr-FR" sz="1600" b="0" i="0" u="none" strike="noStrike" kern="0" cap="none" spc="0" baseline="0">
                <a:solidFill>
                  <a:srgbClr val="FFFFFF"/>
                </a:solidFill>
                <a:uFillTx/>
                <a:latin typeface="Arial" pitchFamily="34"/>
                <a:cs typeface="Arial" pitchFamily="34"/>
              </a:rPr>
              <a:t>des</a:t>
            </a:r>
            <a:r>
              <a:rPr lang="fr-FR" sz="1600" b="0" i="0" u="none" strike="noStrike" kern="1200" cap="none" spc="0" baseline="0">
                <a:solidFill>
                  <a:srgbClr val="FFFFFF"/>
                </a:solidFill>
                <a:uFillTx/>
                <a:latin typeface="Arial" pitchFamily="34"/>
                <a:cs typeface="Arial" pitchFamily="34"/>
              </a:rPr>
              <a:t> agences et services du siège, voici ce qu’elle m’apporte:</a:t>
            </a: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a:solidFill>
                <a:srgbClr val="FFFFFF"/>
              </a:solidFill>
              <a:uFillTx/>
              <a:latin typeface="Arial" pitchFamily="34"/>
              <a:cs typeface="Arial" pitchFamily="34"/>
            </a:endParaRPr>
          </a:p>
          <a:p>
            <a:pPr marL="228600" marR="0" lvl="0" indent="-228600" algn="l" defTabSz="914400" rtl="0" fontAlgn="ctr" hangingPunct="1">
              <a:lnSpc>
                <a:spcPct val="100000"/>
              </a:lnSpc>
              <a:spcBef>
                <a:spcPts val="0"/>
              </a:spcBef>
              <a:spcAft>
                <a:spcPts val="0"/>
              </a:spcAft>
              <a:buSzPct val="100000"/>
              <a:buAutoNum type="arabicPeriod"/>
              <a:tabLst/>
              <a:defRPr sz="1800" b="0" i="0" u="none" strike="noStrike" kern="0" cap="none" spc="0" baseline="0">
                <a:solidFill>
                  <a:srgbClr val="000000"/>
                </a:solidFill>
                <a:uFillTx/>
              </a:defRPr>
            </a:pPr>
            <a:r>
              <a:rPr lang="fr-FR" sz="2400" b="0" i="0" u="none" strike="noStrike" kern="0" cap="none" spc="0" baseline="0">
                <a:solidFill>
                  <a:srgbClr val="FFFFFF"/>
                </a:solidFill>
                <a:uFillTx/>
                <a:latin typeface="Arial" pitchFamily="34"/>
                <a:cs typeface="Arial" pitchFamily="34"/>
              </a:rPr>
              <a:t>L’écoute</a:t>
            </a:r>
            <a:r>
              <a:rPr lang="fr-FR" sz="2400" b="0" i="0" u="none" strike="noStrike" kern="1200" cap="none" spc="0" baseline="0">
                <a:solidFill>
                  <a:srgbClr val="FFFFFF"/>
                </a:solidFill>
                <a:uFillTx/>
                <a:latin typeface="Arial" pitchFamily="34"/>
                <a:cs typeface="Arial" pitchFamily="34"/>
              </a:rPr>
              <a:t> :</a:t>
            </a:r>
            <a:r>
              <a:rPr lang="fr-FR" sz="1200" b="0" i="0" u="none" strike="noStrike" kern="1200" cap="none" spc="0" baseline="0">
                <a:solidFill>
                  <a:srgbClr val="FFFFFF"/>
                </a:solidFill>
                <a:uFillTx/>
                <a:latin typeface="Arial" pitchFamily="34"/>
                <a:cs typeface="Arial" pitchFamily="34"/>
              </a:rPr>
              <a:t> en tant qu’adhérent, je peux m’exprimer sur ce que je vis au quotidien dans mon métier, mes difficultés, mes attentes au niveau des conditions de travail et des conditions salariales. La CFDT me donne aussi la possibilité de me positionner  sur les orientations nationales qu’elle prend par l’intermédiaire du syndicat.   </a:t>
            </a:r>
            <a:r>
              <a:rPr lang="fr-FR" sz="1200" b="0" i="0" u="none" strike="noStrike" kern="0" cap="none" spc="0" baseline="0">
                <a:solidFill>
                  <a:srgbClr val="FFFFFF"/>
                </a:solidFill>
                <a:uFillTx/>
                <a:latin typeface="Arial" pitchFamily="34"/>
                <a:cs typeface="Arial" pitchFamily="34"/>
              </a:rPr>
              <a:t>J</a:t>
            </a:r>
            <a:r>
              <a:rPr lang="fr-FR" sz="1200" b="0" i="0" u="none" strike="noStrike" kern="1200" cap="none" spc="0" baseline="0">
                <a:solidFill>
                  <a:srgbClr val="FFFFFF"/>
                </a:solidFill>
                <a:uFillTx/>
                <a:latin typeface="Arial" pitchFamily="34"/>
                <a:cs typeface="Arial" pitchFamily="34"/>
              </a:rPr>
              <a:t>e peux participer à la vie de la section. </a:t>
            </a:r>
            <a:r>
              <a:rPr lang="fr-FR" sz="1200" b="0" i="0" u="none" strike="noStrike" kern="0" cap="none" spc="0" baseline="0">
                <a:solidFill>
                  <a:srgbClr val="FFFFFF"/>
                </a:solidFill>
                <a:uFillTx/>
                <a:latin typeface="Arial" pitchFamily="34"/>
                <a:cs typeface="Arial" pitchFamily="34"/>
              </a:rPr>
              <a:t>P</a:t>
            </a:r>
            <a:r>
              <a:rPr lang="fr-FR" sz="1200" b="0" i="0" u="none" strike="noStrike" kern="1200" cap="none" spc="0" baseline="0">
                <a:solidFill>
                  <a:srgbClr val="FFFFFF"/>
                </a:solidFill>
                <a:uFillTx/>
                <a:latin typeface="Arial" pitchFamily="34"/>
                <a:cs typeface="Arial" pitchFamily="34"/>
              </a:rPr>
              <a:t>our les élections professionnelles de mon entreprise, je suis associé au choix des candidats CFDT et j’ai la possibilité de m’investir dans les </a:t>
            </a:r>
            <a:r>
              <a:rPr lang="fr-FR" sz="1200" b="0" i="0" u="none" strike="noStrike" kern="0" cap="none" spc="0" baseline="0">
                <a:solidFill>
                  <a:srgbClr val="FFFFFF"/>
                </a:solidFill>
                <a:uFillTx/>
                <a:latin typeface="Arial" pitchFamily="34"/>
                <a:cs typeface="Arial" pitchFamily="34"/>
              </a:rPr>
              <a:t>I</a:t>
            </a:r>
            <a:r>
              <a:rPr lang="fr-FR" sz="1200" b="0" i="0" u="none" strike="noStrike" kern="1200" cap="none" spc="0" baseline="0">
                <a:solidFill>
                  <a:srgbClr val="FFFFFF"/>
                </a:solidFill>
                <a:uFillTx/>
                <a:latin typeface="Arial" pitchFamily="34"/>
                <a:cs typeface="Arial" pitchFamily="34"/>
              </a:rPr>
              <a:t>nstances </a:t>
            </a:r>
            <a:r>
              <a:rPr lang="fr-FR" sz="1200" b="0" i="0" u="none" strike="noStrike" kern="0" cap="none" spc="0" baseline="0">
                <a:solidFill>
                  <a:srgbClr val="FFFFFF"/>
                </a:solidFill>
                <a:uFillTx/>
                <a:latin typeface="Arial" pitchFamily="34"/>
                <a:cs typeface="Arial" pitchFamily="34"/>
              </a:rPr>
              <a:t>R</a:t>
            </a:r>
            <a:r>
              <a:rPr lang="fr-FR" sz="1200" b="0" i="0" u="none" strike="noStrike" kern="1200" cap="none" spc="0" baseline="0">
                <a:solidFill>
                  <a:srgbClr val="FFFFFF"/>
                </a:solidFill>
                <a:uFillTx/>
                <a:latin typeface="Arial" pitchFamily="34"/>
                <a:cs typeface="Arial" pitchFamily="34"/>
              </a:rPr>
              <a:t>eprésentatives du </a:t>
            </a:r>
            <a:r>
              <a:rPr lang="fr-FR" sz="1200" b="0" i="0" u="none" strike="noStrike" kern="0" cap="none" spc="0" baseline="0">
                <a:solidFill>
                  <a:srgbClr val="FFFFFF"/>
                </a:solidFill>
                <a:uFillTx/>
                <a:latin typeface="Arial" pitchFamily="34"/>
                <a:cs typeface="Arial" pitchFamily="34"/>
              </a:rPr>
              <a:t>P</a:t>
            </a:r>
            <a:r>
              <a:rPr lang="fr-FR" sz="1200" b="0" i="0" u="none" strike="noStrike" kern="1200" cap="none" spc="0" baseline="0">
                <a:solidFill>
                  <a:srgbClr val="FFFFFF"/>
                </a:solidFill>
                <a:uFillTx/>
                <a:latin typeface="Arial" pitchFamily="34"/>
                <a:cs typeface="Arial" pitchFamily="34"/>
              </a:rPr>
              <a:t>ersonnel (IRP).</a:t>
            </a:r>
          </a:p>
          <a:p>
            <a:pPr marL="228600" marR="0" lvl="0" indent="-228600" algn="l" defTabSz="914400" rtl="0" fontAlgn="ctr" hangingPunct="1">
              <a:lnSpc>
                <a:spcPct val="100000"/>
              </a:lnSpc>
              <a:spcBef>
                <a:spcPts val="0"/>
              </a:spcBef>
              <a:spcAft>
                <a:spcPts val="0"/>
              </a:spcAft>
              <a:buSzPct val="100000"/>
              <a:buAutoNum type="arabicPeriod"/>
              <a:tabLst/>
              <a:defRPr sz="1800" b="0" i="0" u="none" strike="noStrike" kern="0" cap="none" spc="0" baseline="0">
                <a:solidFill>
                  <a:srgbClr val="000000"/>
                </a:solidFill>
                <a:uFillTx/>
              </a:defRPr>
            </a:pPr>
            <a:r>
              <a:rPr lang="fr-FR" sz="2400" b="0" i="0" u="none" strike="noStrike" kern="0" cap="none" spc="0" baseline="0">
                <a:solidFill>
                  <a:srgbClr val="FFFFFF"/>
                </a:solidFill>
                <a:uFillTx/>
                <a:latin typeface="Arial" pitchFamily="34"/>
                <a:cs typeface="Arial" pitchFamily="34"/>
              </a:rPr>
              <a:t>L</a:t>
            </a:r>
            <a:r>
              <a:rPr lang="fr-FR" sz="2400" b="0" i="0" u="none" strike="noStrike" kern="1200" cap="none" spc="0" baseline="0">
                <a:solidFill>
                  <a:srgbClr val="FFFFFF"/>
                </a:solidFill>
                <a:uFillTx/>
                <a:latin typeface="Arial" pitchFamily="34"/>
                <a:cs typeface="Arial" pitchFamily="34"/>
              </a:rPr>
              <a:t>e conseil : </a:t>
            </a:r>
            <a:r>
              <a:rPr lang="fr-FR" sz="1200" b="0" i="0" u="none" strike="noStrike" kern="1200" cap="none" spc="0" baseline="0">
                <a:solidFill>
                  <a:srgbClr val="FFFFFF"/>
                </a:solidFill>
                <a:uFillTx/>
                <a:latin typeface="Arial" pitchFamily="34"/>
                <a:cs typeface="Arial" pitchFamily="34"/>
              </a:rPr>
              <a:t>dans l’entreprise</a:t>
            </a:r>
            <a:r>
              <a:rPr lang="fr-FR" sz="1200" b="0" i="0" u="none" strike="noStrike" kern="0" cap="none" spc="0" baseline="0">
                <a:solidFill>
                  <a:srgbClr val="FFFFFF"/>
                </a:solidFill>
                <a:uFillTx/>
                <a:latin typeface="Arial" pitchFamily="34"/>
                <a:cs typeface="Arial" pitchFamily="34"/>
              </a:rPr>
              <a:t>, </a:t>
            </a:r>
            <a:r>
              <a:rPr lang="fr-FR" sz="1200" b="0" i="0" u="none" strike="noStrike" kern="1200" cap="none" spc="0" baseline="0">
                <a:solidFill>
                  <a:srgbClr val="FFFFFF"/>
                </a:solidFill>
                <a:uFillTx/>
                <a:latin typeface="Arial" pitchFamily="34"/>
                <a:cs typeface="Arial" pitchFamily="34"/>
              </a:rPr>
              <a:t>tout au long de ma vie professionnelle je peux consulter les élus CFDT pour  répondre à mes questions sur l’évolution professionnelle, la formation…mais aussi sur des problématiques sociales et sociétales (retraite, aides sociales…) </a:t>
            </a:r>
          </a:p>
          <a:p>
            <a:pPr marL="228600" marR="0" lvl="0" indent="-228600" algn="l" defTabSz="914400" rtl="0" fontAlgn="ctr" hangingPunct="1">
              <a:lnSpc>
                <a:spcPct val="100000"/>
              </a:lnSpc>
              <a:spcBef>
                <a:spcPts val="0"/>
              </a:spcBef>
              <a:spcAft>
                <a:spcPts val="0"/>
              </a:spcAft>
              <a:buSzPct val="100000"/>
              <a:buAutoNum type="arabicPeriod"/>
              <a:tabLst/>
              <a:defRPr sz="1800" b="0" i="0" u="none" strike="noStrike" kern="0" cap="none" spc="0" baseline="0">
                <a:solidFill>
                  <a:srgbClr val="000000"/>
                </a:solidFill>
                <a:uFillTx/>
              </a:defRPr>
            </a:pPr>
            <a:r>
              <a:rPr lang="fr-FR" sz="2400" b="0" i="0" u="none" strike="noStrike" kern="0" cap="none" spc="0" baseline="0">
                <a:solidFill>
                  <a:srgbClr val="FFFFFF"/>
                </a:solidFill>
                <a:uFillTx/>
                <a:latin typeface="Arial" pitchFamily="34"/>
                <a:cs typeface="Arial" pitchFamily="34"/>
              </a:rPr>
              <a:t>L’information :</a:t>
            </a:r>
            <a:r>
              <a:rPr lang="fr-FR" sz="1200" b="0" i="0" u="none" strike="noStrike" kern="1200" cap="none" spc="0" baseline="0">
                <a:solidFill>
                  <a:srgbClr val="FFFFFF"/>
                </a:solidFill>
                <a:uFillTx/>
                <a:latin typeface="Arial" pitchFamily="34"/>
                <a:cs typeface="Arial" pitchFamily="34"/>
              </a:rPr>
              <a:t> la CFDT  peut consulter les adhérents sur les orientations prises lors des négociations annuelles avec la direction. La CFDT communique régulièrement en interne sur ses positionnements vis-à-vis des projets de l’entreprise, sur les questions des salariés, sur les négociations… Je dispose également d’informations régulières de la CFDT sur le plan national. J’ai aussi la possibilité de me former, chaque nouvel adhérent est invité à une formation pour mieux connaitre la CFDT.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100" b="0" i="0" u="none" strike="noStrike" kern="1200" cap="none" spc="0" baseline="0">
              <a:solidFill>
                <a:srgbClr val="000000"/>
              </a:solidFill>
              <a:uFillTx/>
              <a:latin typeface="Calibri"/>
            </a:endParaRPr>
          </a:p>
        </p:txBody>
      </p:sp>
      <p:sp>
        <p:nvSpPr>
          <p:cNvPr id="4" name="Espace réservé du numéro de diapositive 3">
            <a:extLst>
              <a:ext uri="{FF2B5EF4-FFF2-40B4-BE49-F238E27FC236}">
                <a16:creationId xmlns:a16="http://schemas.microsoft.com/office/drawing/2014/main" id="{1C5A8B16-DA65-49E8-B7CA-9F0197456CAC}"/>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D8D1099-89E0-42B0-944F-56B8713B7FC4}" type="slidenum">
              <a:t>2</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B25B055E-C465-4F40-AEDB-1DE6EE531FED}"/>
              </a:ext>
            </a:extLst>
          </p:cNvPr>
          <p:cNvPicPr>
            <a:picLocks noChangeAspect="1"/>
          </p:cNvPicPr>
          <p:nvPr/>
        </p:nvPicPr>
        <p:blipFill>
          <a:blip r:embed="rId2"/>
          <a:srcRect/>
          <a:stretch>
            <a:fillRect/>
          </a:stretch>
        </p:blipFill>
        <p:spPr>
          <a:xfrm>
            <a:off x="59500" y="44622"/>
            <a:ext cx="9084499" cy="6768754"/>
          </a:xfrm>
          <a:prstGeom prst="rect">
            <a:avLst/>
          </a:prstGeom>
          <a:noFill/>
          <a:ln>
            <a:noFill/>
          </a:ln>
        </p:spPr>
      </p:pic>
      <p:sp>
        <p:nvSpPr>
          <p:cNvPr id="3" name="ZoneTexte 14">
            <a:extLst>
              <a:ext uri="{FF2B5EF4-FFF2-40B4-BE49-F238E27FC236}">
                <a16:creationId xmlns:a16="http://schemas.microsoft.com/office/drawing/2014/main" id="{9328CBCD-C6B2-4F78-B552-849845E67604}"/>
              </a:ext>
            </a:extLst>
          </p:cNvPr>
          <p:cNvSpPr txBox="1"/>
          <p:nvPr/>
        </p:nvSpPr>
        <p:spPr>
          <a:xfrm>
            <a:off x="179515" y="2667003"/>
            <a:ext cx="2160242" cy="3429000"/>
          </a:xfrm>
          <a:prstGeom prst="rect">
            <a:avLst/>
          </a:prstGeom>
          <a:noFill/>
          <a:ln>
            <a:noFill/>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Gotham Black" pitchFamily="2"/>
                <a:ea typeface="ＭＳ Ｐゴシック" pitchFamily="48"/>
                <a:cs typeface="Arial" pitchFamily="34"/>
              </a:rPr>
              <a:t>LA CFDT est présente dans Le Comité Social Economique :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Gotham Black" pitchFamily="2"/>
                <a:ea typeface="ＭＳ Ｐゴシック" pitchFamily="48"/>
                <a:cs typeface="Arial" pitchFamily="34"/>
              </a:rPr>
              <a:t>Instance unique qui traite des sujets </a:t>
            </a:r>
            <a:r>
              <a:rPr lang="fr-FR" sz="1400" b="1" i="0" u="none" strike="noStrike" kern="1200" cap="none" spc="0" baseline="0" dirty="0" err="1">
                <a:solidFill>
                  <a:srgbClr val="000000"/>
                </a:solidFill>
                <a:uFillTx/>
                <a:latin typeface="Gotham Black" pitchFamily="2"/>
                <a:ea typeface="ＭＳ Ｐゴシック" pitchFamily="48"/>
                <a:cs typeface="Arial" pitchFamily="34"/>
              </a:rPr>
              <a:t>économiques,financiers</a:t>
            </a:r>
            <a:r>
              <a:rPr lang="fr-FR" sz="1400" b="1" i="0" u="none" strike="noStrike" kern="1200" cap="none" spc="0" baseline="0" dirty="0">
                <a:solidFill>
                  <a:srgbClr val="000000"/>
                </a:solidFill>
                <a:uFillTx/>
                <a:latin typeface="Gotham Black" pitchFamily="2"/>
                <a:ea typeface="ＭＳ Ｐゴシック" pitchFamily="48"/>
                <a:cs typeface="Arial" pitchFamily="34"/>
              </a:rPr>
              <a:t> et sociaux de notre entreprise Crédit Agricole Anjou Maine </a:t>
            </a:r>
          </a:p>
        </p:txBody>
      </p:sp>
      <p:sp>
        <p:nvSpPr>
          <p:cNvPr id="4" name="Rectangle 1">
            <a:extLst>
              <a:ext uri="{FF2B5EF4-FFF2-40B4-BE49-F238E27FC236}">
                <a16:creationId xmlns:a16="http://schemas.microsoft.com/office/drawing/2014/main" id="{47698220-6F61-423E-8187-9CE075D3690B}"/>
              </a:ext>
            </a:extLst>
          </p:cNvPr>
          <p:cNvSpPr/>
          <p:nvPr/>
        </p:nvSpPr>
        <p:spPr>
          <a:xfrm>
            <a:off x="2627784" y="836712"/>
            <a:ext cx="6408709" cy="4739759"/>
          </a:xfrm>
          <a:prstGeom prst="rect">
            <a:avLst/>
          </a:prstGeom>
          <a:noFill/>
          <a:ln>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fr-FR" sz="2400" b="1" i="0" u="none" strike="noStrike" kern="0" cap="none" spc="0" baseline="0" dirty="0">
                <a:solidFill>
                  <a:srgbClr val="FFFFFF"/>
                </a:solidFill>
                <a:uFillTx/>
                <a:latin typeface="Arial Black" pitchFamily="34"/>
              </a:rPr>
              <a:t>Qui sont les REPRESENTANTS CFDT DANS L’ENTREPRISE ?</a:t>
            </a:r>
          </a:p>
          <a:p>
            <a:pPr marL="0" marR="0" lvl="0" indent="0" algn="just"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fr-FR" sz="2400" b="1" i="0" u="none" strike="noStrike" kern="0" cap="none" spc="0" baseline="0" dirty="0">
              <a:solidFill>
                <a:srgbClr val="FFFF00"/>
              </a:solidFill>
              <a:uFillTx/>
              <a:latin typeface="Arial Black" pitchFamily="34"/>
            </a:endParaRPr>
          </a:p>
          <a:p>
            <a:pPr marL="457200" marR="0" lvl="0" indent="-457200" algn="l"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endParaRPr lang="fr-FR" sz="2400" b="0" i="0" u="none" strike="noStrike" kern="0" cap="none" spc="0" baseline="0" dirty="0">
              <a:solidFill>
                <a:srgbClr val="FFFFFF"/>
              </a:solidFill>
              <a:uFillTx/>
              <a:latin typeface="Arial" pitchFamily="34"/>
              <a:cs typeface="Arial" pitchFamily="34"/>
            </a:endParaRP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r>
              <a:rPr lang="fr-FR" sz="2400" b="0" i="0" u="none" strike="noStrike" kern="0" cap="none" spc="0" baseline="0" dirty="0">
                <a:solidFill>
                  <a:srgbClr val="FFFFFF"/>
                </a:solidFill>
                <a:uFillTx/>
                <a:latin typeface="Arial" pitchFamily="34"/>
                <a:cs typeface="Arial" pitchFamily="34"/>
              </a:rPr>
              <a:t>Des élus qui </a:t>
            </a:r>
            <a:r>
              <a:rPr lang="fr-FR" sz="2400" b="0" i="0" u="none" strike="noStrike" kern="0" cap="none" spc="0" baseline="0">
                <a:solidFill>
                  <a:srgbClr val="FFFFFF"/>
                </a:solidFill>
                <a:uFillTx/>
                <a:latin typeface="Arial" pitchFamily="34"/>
                <a:cs typeface="Arial" pitchFamily="34"/>
              </a:rPr>
              <a:t>s’engagent </a:t>
            </a:r>
            <a:r>
              <a:rPr lang="fr-FR" sz="1600" b="0" i="0" u="none" strike="noStrike" kern="0" cap="none" spc="0" baseline="0">
                <a:solidFill>
                  <a:srgbClr val="FFFFFF"/>
                </a:solidFill>
                <a:uFillTx/>
                <a:latin typeface="Arial" pitchFamily="34"/>
                <a:cs typeface="Arial" pitchFamily="34"/>
              </a:rPr>
              <a:t> </a:t>
            </a:r>
            <a:endParaRPr lang="fr-FR" sz="1600" b="0" i="0" u="none" strike="noStrike" kern="0" cap="none" spc="0" baseline="0" dirty="0">
              <a:solidFill>
                <a:srgbClr val="FFFFFF"/>
              </a:solidFill>
              <a:uFillTx/>
              <a:latin typeface="Arial" pitchFamily="34"/>
              <a:cs typeface="Arial" pitchFamily="34"/>
            </a:endParaRP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endParaRPr lang="fr-FR" sz="1600" b="0" i="0" u="none" strike="noStrike" kern="0" cap="none" spc="0" baseline="0" dirty="0">
              <a:solidFill>
                <a:srgbClr val="FFFFFF"/>
              </a:solidFill>
              <a:uFillTx/>
              <a:latin typeface="Arial" pitchFamily="34"/>
              <a:cs typeface="Arial" pitchFamily="34"/>
            </a:endParaRP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r>
              <a:rPr lang="fr-FR" sz="2400" b="0" i="0" u="none" strike="noStrike" kern="0" cap="none" spc="0" baseline="0" dirty="0">
                <a:solidFill>
                  <a:srgbClr val="FFFFFF"/>
                </a:solidFill>
                <a:uFillTx/>
                <a:latin typeface="Arial" pitchFamily="34"/>
                <a:cs typeface="Arial" pitchFamily="34"/>
              </a:rPr>
              <a:t>Des élus qui travaillent </a:t>
            </a:r>
            <a:r>
              <a:rPr lang="fr-FR" sz="1600" b="0" i="0" u="none" strike="noStrike" kern="0" cap="none" spc="0" baseline="0" dirty="0">
                <a:solidFill>
                  <a:srgbClr val="FFFFFF"/>
                </a:solidFill>
                <a:uFillTx/>
                <a:latin typeface="Arial" pitchFamily="34"/>
                <a:cs typeface="Arial" pitchFamily="34"/>
              </a:rPr>
              <a:t>sur la préparation des dossiers présentés par la direction et sur la communication des avis de la CFDT et des décisions prises par l’entreprise</a:t>
            </a: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endParaRPr lang="fr-FR" sz="1600" b="0" i="0" u="none" strike="noStrike" kern="0" cap="none" spc="0" baseline="0" dirty="0">
              <a:solidFill>
                <a:srgbClr val="FFFFFF"/>
              </a:solidFill>
              <a:uFillTx/>
              <a:latin typeface="Arial" pitchFamily="34"/>
              <a:cs typeface="Arial" pitchFamily="34"/>
            </a:endParaRPr>
          </a:p>
          <a:p>
            <a:pPr marL="457200" marR="0" lvl="0" indent="-457200" algn="just" defTabSz="914400" rtl="0" fontAlgn="ctr" hangingPunct="1">
              <a:lnSpc>
                <a:spcPct val="100000"/>
              </a:lnSpc>
              <a:spcBef>
                <a:spcPts val="0"/>
              </a:spcBef>
              <a:spcAft>
                <a:spcPts val="0"/>
              </a:spcAft>
              <a:buSzPct val="100000"/>
              <a:buFont typeface="Calibri Light"/>
              <a:buAutoNum type="arabicPeriod"/>
              <a:tabLst/>
              <a:defRPr sz="1800" b="0" i="0" u="none" strike="noStrike" kern="0" cap="none" spc="0" baseline="0">
                <a:solidFill>
                  <a:srgbClr val="000000"/>
                </a:solidFill>
                <a:uFillTx/>
              </a:defRPr>
            </a:pPr>
            <a:r>
              <a:rPr lang="fr-FR" sz="2400" b="0" i="0" u="none" strike="noStrike" kern="0" cap="none" spc="0" baseline="0" dirty="0">
                <a:solidFill>
                  <a:srgbClr val="FFFFFF"/>
                </a:solidFill>
                <a:uFillTx/>
                <a:latin typeface="Arial" pitchFamily="34"/>
                <a:cs typeface="Arial" pitchFamily="34"/>
              </a:rPr>
              <a:t>Des élus qui participent </a:t>
            </a:r>
            <a:r>
              <a:rPr lang="fr-FR" sz="1600" b="0" i="0" u="none" strike="noStrike" kern="0" cap="none" spc="0" baseline="0" dirty="0">
                <a:solidFill>
                  <a:srgbClr val="FFFFFF"/>
                </a:solidFill>
                <a:uFillTx/>
                <a:latin typeface="Arial" pitchFamily="34"/>
                <a:cs typeface="Arial" pitchFamily="34"/>
              </a:rPr>
              <a:t>de manière assidue et active aux réunions et Négociations avec la Direction</a:t>
            </a:r>
          </a:p>
          <a:p>
            <a:pPr marL="0" marR="0" lvl="0" indent="0" algn="l" defTabSz="914400" rtl="0" fontAlgn="ctr"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0" cap="none" spc="0" baseline="0" dirty="0">
              <a:solidFill>
                <a:srgbClr val="FFFFFF"/>
              </a:solidFill>
              <a:uFillTx/>
              <a:latin typeface="Arial" pitchFamily="34"/>
              <a:cs typeface="Arial" pitchFamily="34"/>
            </a:endParaRPr>
          </a:p>
        </p:txBody>
      </p:sp>
      <p:sp>
        <p:nvSpPr>
          <p:cNvPr id="5" name="Espace réservé du numéro de diapositive 4">
            <a:extLst>
              <a:ext uri="{FF2B5EF4-FFF2-40B4-BE49-F238E27FC236}">
                <a16:creationId xmlns:a16="http://schemas.microsoft.com/office/drawing/2014/main" id="{6269A56B-2E92-4F99-953A-6CAD075F7A3D}"/>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301B19A-E888-4D1C-8259-1B47DD323BDF}" type="slidenum">
              <a:t>3</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F1359958-7383-440A-8696-F97D4131097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ZoneTexte 14">
            <a:extLst>
              <a:ext uri="{FF2B5EF4-FFF2-40B4-BE49-F238E27FC236}">
                <a16:creationId xmlns:a16="http://schemas.microsoft.com/office/drawing/2014/main" id="{C6F64F39-78BC-40C2-AFB8-DB2D0B872A90}"/>
              </a:ext>
            </a:extLst>
          </p:cNvPr>
          <p:cNvSpPr txBox="1"/>
          <p:nvPr/>
        </p:nvSpPr>
        <p:spPr>
          <a:xfrm>
            <a:off x="323523" y="2636910"/>
            <a:ext cx="1944224" cy="3429000"/>
          </a:xfrm>
          <a:prstGeom prst="rect">
            <a:avLst/>
          </a:prstGeom>
          <a:noFill/>
          <a:ln>
            <a:noFill/>
          </a:ln>
        </p:spPr>
        <p:txBody>
          <a:bodyPr vert="horz" wrap="square" lIns="0" tIns="0" rIns="0" bIns="0" anchor="ctr" anchorCtr="0" compatLnSpc="1">
            <a:noAutofit/>
          </a:bodyPr>
          <a:lstStyle/>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Gotham Black" pitchFamily="2"/>
                <a:ea typeface="ＭＳ Ｐゴシック" pitchFamily="48"/>
                <a:cs typeface="Arial" pitchFamily="34"/>
              </a:rPr>
              <a:t>VOS REPRESENTANTS</a:t>
            </a:r>
          </a:p>
          <a:p>
            <a:pPr marL="0" marR="0" lvl="0" indent="0" algn="ct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dirty="0">
                <a:solidFill>
                  <a:srgbClr val="000000"/>
                </a:solidFill>
                <a:uFillTx/>
                <a:latin typeface="Gotham Black" pitchFamily="2"/>
                <a:ea typeface="ＭＳ Ｐゴシック" pitchFamily="48"/>
                <a:cs typeface="Arial" pitchFamily="34"/>
              </a:rPr>
              <a:t>CSE</a:t>
            </a:r>
            <a:endParaRPr lang="fr-FR" sz="1400" b="1" i="0" u="none" strike="noStrike" kern="1200" cap="none" spc="0" baseline="0" dirty="0">
              <a:solidFill>
                <a:srgbClr val="000000"/>
              </a:solidFill>
              <a:uFillTx/>
              <a:latin typeface="Gotham Black" pitchFamily="2"/>
              <a:ea typeface="ＭＳ Ｐゴシック" pitchFamily="48"/>
              <a:cs typeface="Arial" pitchFamily="34"/>
            </a:endParaRPr>
          </a:p>
        </p:txBody>
      </p:sp>
      <p:sp>
        <p:nvSpPr>
          <p:cNvPr id="4" name="Espace réservé du contenu 2">
            <a:extLst>
              <a:ext uri="{FF2B5EF4-FFF2-40B4-BE49-F238E27FC236}">
                <a16:creationId xmlns:a16="http://schemas.microsoft.com/office/drawing/2014/main" id="{AE057566-7A99-4FBD-BE74-1BA121870DFA}"/>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2942C72E-000E-4D35-8586-EE0901F06A30}"/>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6" name="Espace réservé du contenu 2">
            <a:extLst>
              <a:ext uri="{FF2B5EF4-FFF2-40B4-BE49-F238E27FC236}">
                <a16:creationId xmlns:a16="http://schemas.microsoft.com/office/drawing/2014/main" id="{DBD17295-BB14-4EA5-8DFC-9717751E1381}"/>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818AE62F-BB26-4376-9C97-311057FEADB7}"/>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53CACB08-F72F-4503-BB06-D9D0AD1BA192}"/>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9" name="Espace réservé du contenu 2">
            <a:extLst>
              <a:ext uri="{FF2B5EF4-FFF2-40B4-BE49-F238E27FC236}">
                <a16:creationId xmlns:a16="http://schemas.microsoft.com/office/drawing/2014/main" id="{A20E446C-3020-4E54-A241-093D009806D3}"/>
              </a:ext>
            </a:extLst>
          </p:cNvPr>
          <p:cNvSpPr txBox="1"/>
          <p:nvPr/>
        </p:nvSpPr>
        <p:spPr>
          <a:xfrm>
            <a:off x="2584348" y="664978"/>
            <a:ext cx="6479943"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6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FFFFFF"/>
                </a:solidFill>
                <a:uFillTx/>
                <a:latin typeface="Calibri"/>
              </a:rPr>
              <a:t>VOS ELUS CFDT </a:t>
            </a:r>
            <a:r>
              <a:rPr lang="en-US" sz="2400" b="1" i="0" u="none" strike="noStrike" kern="1200" cap="none" spc="0" baseline="0" dirty="0" err="1">
                <a:solidFill>
                  <a:srgbClr val="FFFFFF"/>
                </a:solidFill>
                <a:uFillTx/>
                <a:latin typeface="Calibri"/>
              </a:rPr>
              <a:t>Comité</a:t>
            </a:r>
            <a:r>
              <a:rPr lang="en-US" sz="2400" b="1" i="0" u="none" strike="noStrike" kern="1200" cap="none" spc="0" baseline="0" dirty="0">
                <a:solidFill>
                  <a:srgbClr val="FFFFFF"/>
                </a:solidFill>
                <a:uFillTx/>
                <a:latin typeface="Calibri"/>
              </a:rPr>
              <a:t> Social </a:t>
            </a:r>
            <a:r>
              <a:rPr lang="en-US" sz="2400" b="1" i="0" u="none" strike="noStrike" kern="1200" cap="none" spc="0" baseline="0" dirty="0" err="1">
                <a:solidFill>
                  <a:srgbClr val="FFFFFF"/>
                </a:solidFill>
                <a:uFillTx/>
                <a:latin typeface="Calibri"/>
              </a:rPr>
              <a:t>Economique</a:t>
            </a:r>
            <a:endParaRPr lang="fr-FR" sz="24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0" cap="none" spc="0" baseline="0" dirty="0">
                <a:solidFill>
                  <a:srgbClr val="FFFFFF"/>
                </a:solidFill>
                <a:uFillTx/>
                <a:latin typeface="Calibri"/>
              </a:rPr>
              <a:t> </a:t>
            </a:r>
            <a:endParaRPr lang="fr-FR" sz="1600" b="0" i="0" u="none" strike="noStrike" kern="1200" cap="none" spc="0" baseline="0" dirty="0">
              <a:solidFill>
                <a:srgbClr val="92D05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600" b="0" i="0" u="none" strike="noStrike" kern="1200" cap="none" spc="0" baseline="0" dirty="0">
              <a:solidFill>
                <a:srgbClr val="92D050"/>
              </a:solidFill>
              <a:uFillTx/>
              <a:latin typeface="Calibri"/>
            </a:endParaRPr>
          </a:p>
        </p:txBody>
      </p:sp>
      <p:sp>
        <p:nvSpPr>
          <p:cNvPr id="10" name="Espace réservé du numéro de diapositive 9">
            <a:extLst>
              <a:ext uri="{FF2B5EF4-FFF2-40B4-BE49-F238E27FC236}">
                <a16:creationId xmlns:a16="http://schemas.microsoft.com/office/drawing/2014/main" id="{7691C53A-B3FE-4544-8152-99C69E8ED640}"/>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8F5975E-DD4D-4587-B675-1564E1B76411}" type="slidenum">
              <a:t>4</a:t>
            </a:fld>
            <a:endParaRPr lang="fr-FR" sz="1200" b="0" i="0" u="none" strike="noStrike" kern="1200" cap="none" spc="0" baseline="0">
              <a:solidFill>
                <a:srgbClr val="898989"/>
              </a:solidFill>
              <a:uFillTx/>
              <a:latin typeface="Calibri"/>
            </a:endParaRPr>
          </a:p>
        </p:txBody>
      </p:sp>
      <p:pic>
        <p:nvPicPr>
          <p:cNvPr id="14" name="Image 13">
            <a:extLst>
              <a:ext uri="{FF2B5EF4-FFF2-40B4-BE49-F238E27FC236}">
                <a16:creationId xmlns:a16="http://schemas.microsoft.com/office/drawing/2014/main" id="{8B0B505E-90CF-461E-86C4-5797321B6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6639" y="3961823"/>
            <a:ext cx="1016000" cy="1234440"/>
          </a:xfrm>
          <a:prstGeom prst="rect">
            <a:avLst/>
          </a:prstGeom>
        </p:spPr>
      </p:pic>
      <p:pic>
        <p:nvPicPr>
          <p:cNvPr id="18" name="Image 17">
            <a:extLst>
              <a:ext uri="{FF2B5EF4-FFF2-40B4-BE49-F238E27FC236}">
                <a16:creationId xmlns:a16="http://schemas.microsoft.com/office/drawing/2014/main" id="{0599E12D-C619-4FD9-A23D-D1C071D86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2839" y="3982583"/>
            <a:ext cx="1090035" cy="1234439"/>
          </a:xfrm>
          <a:prstGeom prst="rect">
            <a:avLst/>
          </a:prstGeom>
        </p:spPr>
      </p:pic>
      <p:pic>
        <p:nvPicPr>
          <p:cNvPr id="31" name="Image 30">
            <a:extLst>
              <a:ext uri="{FF2B5EF4-FFF2-40B4-BE49-F238E27FC236}">
                <a16:creationId xmlns:a16="http://schemas.microsoft.com/office/drawing/2014/main" id="{C49BB509-50AF-4C76-93F3-FF01473016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9403" y="5255373"/>
            <a:ext cx="1016000" cy="1234440"/>
          </a:xfrm>
          <a:prstGeom prst="rect">
            <a:avLst/>
          </a:prstGeom>
        </p:spPr>
      </p:pic>
      <p:pic>
        <p:nvPicPr>
          <p:cNvPr id="21" name="Image 20">
            <a:extLst>
              <a:ext uri="{FF2B5EF4-FFF2-40B4-BE49-F238E27FC236}">
                <a16:creationId xmlns:a16="http://schemas.microsoft.com/office/drawing/2014/main" id="{00BC5481-4CD6-41C2-91AC-6661DA4ACC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03149" y="5266856"/>
            <a:ext cx="972818" cy="1181974"/>
          </a:xfrm>
          <a:prstGeom prst="rect">
            <a:avLst/>
          </a:prstGeom>
        </p:spPr>
      </p:pic>
      <p:pic>
        <p:nvPicPr>
          <p:cNvPr id="11" name="Imag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4051" y="3982583"/>
            <a:ext cx="877663" cy="1223566"/>
          </a:xfrm>
          <a:prstGeom prst="rect">
            <a:avLst/>
          </a:prstGeom>
        </p:spPr>
      </p:pic>
      <p:graphicFrame>
        <p:nvGraphicFramePr>
          <p:cNvPr id="12" name="Tableau 11"/>
          <p:cNvGraphicFramePr>
            <a:graphicFrameLocks noGrp="1"/>
          </p:cNvGraphicFramePr>
          <p:nvPr>
            <p:extLst>
              <p:ext uri="{D42A27DB-BD31-4B8C-83A1-F6EECF244321}">
                <p14:modId xmlns:p14="http://schemas.microsoft.com/office/powerpoint/2010/main" val="4027255781"/>
              </p:ext>
            </p:extLst>
          </p:nvPr>
        </p:nvGraphicFramePr>
        <p:xfrm>
          <a:off x="2746280" y="1308052"/>
          <a:ext cx="6096000" cy="2590800"/>
        </p:xfrm>
        <a:graphic>
          <a:graphicData uri="http://schemas.openxmlformats.org/drawingml/2006/table">
            <a:tbl>
              <a:tblPr firstRow="1" bandRow="1">
                <a:tableStyleId>{21E4AEA4-8DFA-4A89-87EB-49C32662AFE0}</a:tableStyleId>
              </a:tblPr>
              <a:tblGrid>
                <a:gridCol w="3048000">
                  <a:extLst>
                    <a:ext uri="{9D8B030D-6E8A-4147-A177-3AD203B41FA5}">
                      <a16:colId xmlns:a16="http://schemas.microsoft.com/office/drawing/2014/main" val="1351849498"/>
                    </a:ext>
                  </a:extLst>
                </a:gridCol>
                <a:gridCol w="3048000">
                  <a:extLst>
                    <a:ext uri="{9D8B030D-6E8A-4147-A177-3AD203B41FA5}">
                      <a16:colId xmlns:a16="http://schemas.microsoft.com/office/drawing/2014/main" val="2814629165"/>
                    </a:ext>
                  </a:extLst>
                </a:gridCol>
              </a:tblGrid>
              <a:tr h="155608">
                <a:tc>
                  <a:txBody>
                    <a:bodyPr/>
                    <a:lstStyle/>
                    <a:p>
                      <a:r>
                        <a:rPr lang="fr-FR" dirty="0"/>
                        <a:t>TITULAIRES</a:t>
                      </a:r>
                    </a:p>
                  </a:txBody>
                  <a:tcPr/>
                </a:tc>
                <a:tc>
                  <a:txBody>
                    <a:bodyPr/>
                    <a:lstStyle/>
                    <a:p>
                      <a:r>
                        <a:rPr lang="fr-FR" dirty="0"/>
                        <a:t>SUPPLEANTS</a:t>
                      </a:r>
                    </a:p>
                  </a:txBody>
                  <a:tcPr/>
                </a:tc>
                <a:extLst>
                  <a:ext uri="{0D108BD9-81ED-4DB2-BD59-A6C34878D82A}">
                    <a16:rowId xmlns:a16="http://schemas.microsoft.com/office/drawing/2014/main" val="2566819412"/>
                  </a:ext>
                </a:extLst>
              </a:tr>
              <a:tr h="370840">
                <a:tc>
                  <a:txBody>
                    <a:bodyPr/>
                    <a:lstStyle/>
                    <a:p>
                      <a:r>
                        <a:rPr lang="fr-FR" dirty="0"/>
                        <a:t>Gilles BERNADEAUX</a:t>
                      </a:r>
                    </a:p>
                  </a:txBody>
                  <a:tcPr/>
                </a:tc>
                <a:tc>
                  <a:txBody>
                    <a:bodyPr/>
                    <a:lstStyle/>
                    <a:p>
                      <a:r>
                        <a:rPr lang="fr-FR" dirty="0"/>
                        <a:t>Laurent GABET</a:t>
                      </a:r>
                    </a:p>
                  </a:txBody>
                  <a:tcPr/>
                </a:tc>
                <a:extLst>
                  <a:ext uri="{0D108BD9-81ED-4DB2-BD59-A6C34878D82A}">
                    <a16:rowId xmlns:a16="http://schemas.microsoft.com/office/drawing/2014/main" val="3229534880"/>
                  </a:ext>
                </a:extLst>
              </a:tr>
              <a:tr h="370840">
                <a:tc>
                  <a:txBody>
                    <a:bodyPr/>
                    <a:lstStyle/>
                    <a:p>
                      <a:r>
                        <a:rPr lang="fr-FR" dirty="0"/>
                        <a:t>Gersende LERAY</a:t>
                      </a:r>
                    </a:p>
                  </a:txBody>
                  <a:tcPr/>
                </a:tc>
                <a:tc>
                  <a:txBody>
                    <a:bodyPr/>
                    <a:lstStyle/>
                    <a:p>
                      <a:r>
                        <a:rPr lang="fr-FR" dirty="0"/>
                        <a:t>Lynda LAIR</a:t>
                      </a:r>
                    </a:p>
                  </a:txBody>
                  <a:tcPr/>
                </a:tc>
                <a:extLst>
                  <a:ext uri="{0D108BD9-81ED-4DB2-BD59-A6C34878D82A}">
                    <a16:rowId xmlns:a16="http://schemas.microsoft.com/office/drawing/2014/main" val="2916735500"/>
                  </a:ext>
                </a:extLst>
              </a:tr>
              <a:tr h="370840">
                <a:tc>
                  <a:txBody>
                    <a:bodyPr/>
                    <a:lstStyle/>
                    <a:p>
                      <a:r>
                        <a:rPr lang="fr-FR" dirty="0"/>
                        <a:t>Samuel COSNUAU</a:t>
                      </a:r>
                    </a:p>
                  </a:txBody>
                  <a:tcPr/>
                </a:tc>
                <a:tc>
                  <a:txBody>
                    <a:bodyPr/>
                    <a:lstStyle/>
                    <a:p>
                      <a:r>
                        <a:rPr lang="fr-FR" dirty="0"/>
                        <a:t>Franz MORAINE</a:t>
                      </a:r>
                    </a:p>
                  </a:txBody>
                  <a:tcPr/>
                </a:tc>
                <a:extLst>
                  <a:ext uri="{0D108BD9-81ED-4DB2-BD59-A6C34878D82A}">
                    <a16:rowId xmlns:a16="http://schemas.microsoft.com/office/drawing/2014/main" val="23020077"/>
                  </a:ext>
                </a:extLst>
              </a:tr>
              <a:tr h="370840">
                <a:tc>
                  <a:txBody>
                    <a:bodyPr/>
                    <a:lstStyle/>
                    <a:p>
                      <a:r>
                        <a:rPr lang="fr-FR" dirty="0"/>
                        <a:t>Audrey JEZEK</a:t>
                      </a:r>
                    </a:p>
                  </a:txBody>
                  <a:tcPr/>
                </a:tc>
                <a:tc>
                  <a:txBody>
                    <a:bodyPr/>
                    <a:lstStyle/>
                    <a:p>
                      <a:r>
                        <a:rPr lang="fr-FR" dirty="0"/>
                        <a:t>Céline ROGER</a:t>
                      </a:r>
                    </a:p>
                  </a:txBody>
                  <a:tcPr/>
                </a:tc>
                <a:extLst>
                  <a:ext uri="{0D108BD9-81ED-4DB2-BD59-A6C34878D82A}">
                    <a16:rowId xmlns:a16="http://schemas.microsoft.com/office/drawing/2014/main" val="1793171504"/>
                  </a:ext>
                </a:extLst>
              </a:tr>
              <a:tr h="370840">
                <a:tc>
                  <a:txBody>
                    <a:bodyPr/>
                    <a:lstStyle/>
                    <a:p>
                      <a:r>
                        <a:rPr lang="fr-FR" dirty="0"/>
                        <a:t>Christelle ABRIVARD</a:t>
                      </a:r>
                    </a:p>
                  </a:txBody>
                  <a:tcPr/>
                </a:tc>
                <a:tc>
                  <a:txBody>
                    <a:bodyPr/>
                    <a:lstStyle/>
                    <a:p>
                      <a:r>
                        <a:rPr lang="fr-FR" dirty="0"/>
                        <a:t>Nicolas THULEAU</a:t>
                      </a:r>
                    </a:p>
                  </a:txBody>
                  <a:tcPr/>
                </a:tc>
                <a:extLst>
                  <a:ext uri="{0D108BD9-81ED-4DB2-BD59-A6C34878D82A}">
                    <a16:rowId xmlns:a16="http://schemas.microsoft.com/office/drawing/2014/main" val="3294878424"/>
                  </a:ext>
                </a:extLst>
              </a:tr>
              <a:tr h="370840">
                <a:tc>
                  <a:txBody>
                    <a:bodyPr/>
                    <a:lstStyle/>
                    <a:p>
                      <a:r>
                        <a:rPr lang="fr-FR" dirty="0"/>
                        <a:t>Jérôme PANNIER</a:t>
                      </a:r>
                    </a:p>
                  </a:txBody>
                  <a:tcPr/>
                </a:tc>
                <a:tc>
                  <a:txBody>
                    <a:bodyPr/>
                    <a:lstStyle/>
                    <a:p>
                      <a:r>
                        <a:rPr lang="fr-FR" dirty="0"/>
                        <a:t>Alexia DALIFARD</a:t>
                      </a:r>
                    </a:p>
                  </a:txBody>
                  <a:tcPr/>
                </a:tc>
                <a:extLst>
                  <a:ext uri="{0D108BD9-81ED-4DB2-BD59-A6C34878D82A}">
                    <a16:rowId xmlns:a16="http://schemas.microsoft.com/office/drawing/2014/main" val="1547649722"/>
                  </a:ext>
                </a:extLst>
              </a:tr>
            </a:tbl>
          </a:graphicData>
        </a:graphic>
      </p:graphicFrame>
      <p:pic>
        <p:nvPicPr>
          <p:cNvPr id="13" name="Imag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36893" y="3995199"/>
            <a:ext cx="978547" cy="1209205"/>
          </a:xfrm>
          <a:prstGeom prst="rect">
            <a:avLst/>
          </a:prstGeom>
        </p:spPr>
      </p:pic>
      <p:pic>
        <p:nvPicPr>
          <p:cNvPr id="15" name="Imag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88198" y="3944602"/>
            <a:ext cx="1016975" cy="1251661"/>
          </a:xfrm>
          <a:prstGeom prst="rect">
            <a:avLst/>
          </a:prstGeom>
        </p:spPr>
      </p:pic>
      <p:pic>
        <p:nvPicPr>
          <p:cNvPr id="16" name="Imag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4687" y="5236752"/>
            <a:ext cx="1011101" cy="1208266"/>
          </a:xfrm>
          <a:prstGeom prst="rect">
            <a:avLst/>
          </a:prstGeom>
        </p:spPr>
      </p:pic>
      <p:pic>
        <p:nvPicPr>
          <p:cNvPr id="17" name="Image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17304" y="5231977"/>
            <a:ext cx="1036857" cy="1200571"/>
          </a:xfrm>
          <a:prstGeom prst="rect">
            <a:avLst/>
          </a:prstGeom>
        </p:spPr>
      </p:pic>
      <p:pic>
        <p:nvPicPr>
          <p:cNvPr id="19" name="Image 1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97597" y="5218181"/>
            <a:ext cx="919929" cy="1224656"/>
          </a:xfrm>
          <a:prstGeom prst="rect">
            <a:avLst/>
          </a:prstGeom>
        </p:spPr>
      </p:pic>
      <p:pic>
        <p:nvPicPr>
          <p:cNvPr id="20" name="Image 1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60963" y="5217023"/>
            <a:ext cx="1091038" cy="1190876"/>
          </a:xfrm>
          <a:prstGeom prst="rect">
            <a:avLst/>
          </a:prstGeom>
        </p:spPr>
      </p:pic>
      <p:pic>
        <p:nvPicPr>
          <p:cNvPr id="22" name="Image 21"/>
          <p:cNvPicPr>
            <a:picLocks noChangeAspect="1"/>
          </p:cNvPicPr>
          <p:nvPr/>
        </p:nvPicPr>
        <p:blipFill>
          <a:blip r:embed="rId14"/>
          <a:stretch>
            <a:fillRect/>
          </a:stretch>
        </p:blipFill>
        <p:spPr>
          <a:xfrm>
            <a:off x="4535403" y="3993319"/>
            <a:ext cx="926812" cy="119307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F1359958-7383-440A-8696-F97D4131097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ZoneTexte 14">
            <a:extLst>
              <a:ext uri="{FF2B5EF4-FFF2-40B4-BE49-F238E27FC236}">
                <a16:creationId xmlns:a16="http://schemas.microsoft.com/office/drawing/2014/main" id="{C6F64F39-78BC-40C2-AFB8-DB2D0B872A90}"/>
              </a:ext>
            </a:extLst>
          </p:cNvPr>
          <p:cNvSpPr txBox="1"/>
          <p:nvPr/>
        </p:nvSpPr>
        <p:spPr>
          <a:xfrm>
            <a:off x="323523" y="2636910"/>
            <a:ext cx="1944224" cy="3429000"/>
          </a:xfrm>
          <a:prstGeom prst="rect">
            <a:avLst/>
          </a:prstGeom>
          <a:noFill/>
          <a:ln>
            <a:noFill/>
          </a:ln>
        </p:spPr>
        <p:txBody>
          <a:bodyPr vert="horz" wrap="square" lIns="0" tIns="0" rIns="0" bIns="0" anchor="ctr" anchorCtr="0" compatLnSpc="1">
            <a:noAutofit/>
          </a:bodyPr>
          <a:lstStyle/>
          <a:p>
            <a:pPr marL="0" marR="0" lvl="0" indent="0" algn="ctr"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400" b="1" i="0" u="none" strike="noStrike" kern="1200" cap="none" spc="0" normalizeH="0" baseline="0" noProof="0" dirty="0">
                <a:ln>
                  <a:noFill/>
                </a:ln>
                <a:solidFill>
                  <a:srgbClr val="000000"/>
                </a:solidFill>
                <a:effectLst/>
                <a:uLnTx/>
                <a:uFillTx/>
                <a:latin typeface="Gotham Black" pitchFamily="2"/>
                <a:ea typeface="ＭＳ Ｐゴシック" pitchFamily="48"/>
                <a:cs typeface="Arial" pitchFamily="34"/>
              </a:rPr>
              <a:t>VOS REPRESENTANTS</a:t>
            </a:r>
          </a:p>
          <a:p>
            <a:pPr marL="0" marR="0" lvl="0" indent="0" algn="ctr"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400" b="1" i="0" u="none" strike="noStrike" kern="0" cap="none" spc="0" normalizeH="0" baseline="0" noProof="0" dirty="0">
                <a:ln>
                  <a:noFill/>
                </a:ln>
                <a:solidFill>
                  <a:srgbClr val="000000"/>
                </a:solidFill>
                <a:effectLst/>
                <a:uLnTx/>
                <a:uFillTx/>
                <a:latin typeface="Gotham Black" pitchFamily="2"/>
                <a:ea typeface="ＭＳ Ｐゴシック" pitchFamily="48"/>
                <a:cs typeface="Arial" pitchFamily="34"/>
              </a:rPr>
              <a:t>AGENTS APPLICATION</a:t>
            </a:r>
          </a:p>
          <a:p>
            <a:pPr marL="0" marR="0" lvl="0" indent="0" algn="ctr"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1400" b="1" kern="0" dirty="0">
                <a:solidFill>
                  <a:srgbClr val="000000"/>
                </a:solidFill>
                <a:latin typeface="Gotham Black" pitchFamily="2"/>
                <a:ea typeface="ＭＳ Ｐゴシック" pitchFamily="48"/>
                <a:cs typeface="Arial" pitchFamily="34"/>
              </a:rPr>
              <a:t>CONSEIL DE DISCIPLINE</a:t>
            </a:r>
            <a:endParaRPr kumimoji="0" lang="fr-FR" sz="1400" b="1" i="0" u="none" strike="noStrike" kern="1200" cap="none" spc="0" normalizeH="0" baseline="0" noProof="0" dirty="0">
              <a:ln>
                <a:noFill/>
              </a:ln>
              <a:solidFill>
                <a:srgbClr val="000000"/>
              </a:solidFill>
              <a:effectLst/>
              <a:uLnTx/>
              <a:uFillTx/>
              <a:latin typeface="Gotham Black" pitchFamily="2"/>
              <a:ea typeface="ＭＳ Ｐゴシック" pitchFamily="48"/>
              <a:cs typeface="Arial" pitchFamily="34"/>
            </a:endParaRPr>
          </a:p>
        </p:txBody>
      </p:sp>
      <p:sp>
        <p:nvSpPr>
          <p:cNvPr id="4" name="Espace réservé du contenu 2">
            <a:extLst>
              <a:ext uri="{FF2B5EF4-FFF2-40B4-BE49-F238E27FC236}">
                <a16:creationId xmlns:a16="http://schemas.microsoft.com/office/drawing/2014/main" id="{AE057566-7A99-4FBD-BE74-1BA121870DFA}"/>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898989"/>
              </a:solidFill>
              <a:effectLst/>
              <a:uLnTx/>
              <a:uFillTx/>
              <a:latin typeface="Calibri"/>
              <a:ea typeface="+mn-ea"/>
              <a:cs typeface="+mn-cs"/>
            </a:endParaRPr>
          </a:p>
        </p:txBody>
      </p:sp>
      <p:sp>
        <p:nvSpPr>
          <p:cNvPr id="5" name="Espace réservé du contenu 2">
            <a:extLst>
              <a:ext uri="{FF2B5EF4-FFF2-40B4-BE49-F238E27FC236}">
                <a16:creationId xmlns:a16="http://schemas.microsoft.com/office/drawing/2014/main" id="{2942C72E-000E-4D35-8586-EE0901F06A30}"/>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898989"/>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898989"/>
              </a:solidFill>
              <a:effectLst/>
              <a:uLnTx/>
              <a:uFillTx/>
              <a:latin typeface="Calibri"/>
              <a:ea typeface="+mn-ea"/>
              <a:cs typeface="+mn-cs"/>
            </a:endParaRPr>
          </a:p>
        </p:txBody>
      </p:sp>
      <p:sp>
        <p:nvSpPr>
          <p:cNvPr id="6" name="Espace réservé du contenu 2">
            <a:extLst>
              <a:ext uri="{FF2B5EF4-FFF2-40B4-BE49-F238E27FC236}">
                <a16:creationId xmlns:a16="http://schemas.microsoft.com/office/drawing/2014/main" id="{DBD17295-BB14-4EA5-8DFC-9717751E1381}"/>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000000"/>
              </a:solidFill>
              <a:effectLst/>
              <a:uLnTx/>
              <a:uFillTx/>
              <a:latin typeface="Calibri"/>
              <a:ea typeface="+mn-ea"/>
              <a:cs typeface="+mn-cs"/>
            </a:endParaRPr>
          </a:p>
        </p:txBody>
      </p:sp>
      <p:sp>
        <p:nvSpPr>
          <p:cNvPr id="7" name="Espace réservé du contenu 2">
            <a:extLst>
              <a:ext uri="{FF2B5EF4-FFF2-40B4-BE49-F238E27FC236}">
                <a16:creationId xmlns:a16="http://schemas.microsoft.com/office/drawing/2014/main" id="{818AE62F-BB26-4376-9C97-311057FEADB7}"/>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000000"/>
              </a:solidFill>
              <a:effectLst/>
              <a:uLnTx/>
              <a:uFillTx/>
              <a:latin typeface="Calibri"/>
              <a:ea typeface="+mn-ea"/>
              <a:cs typeface="+mn-cs"/>
            </a:endParaRPr>
          </a:p>
        </p:txBody>
      </p:sp>
      <p:sp>
        <p:nvSpPr>
          <p:cNvPr id="8" name="Espace réservé du contenu 2">
            <a:extLst>
              <a:ext uri="{FF2B5EF4-FFF2-40B4-BE49-F238E27FC236}">
                <a16:creationId xmlns:a16="http://schemas.microsoft.com/office/drawing/2014/main" id="{53CACB08-F72F-4503-BB06-D9D0AD1BA192}"/>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700"/>
              </a:spcBef>
              <a:spcAft>
                <a:spcPts val="0"/>
              </a:spcAft>
              <a:buClrTx/>
              <a:buSzPct val="100000"/>
              <a:buFontTx/>
              <a:buAutoNum type="arabicPeriod"/>
              <a:tabLst/>
              <a:defRPr sz="1800" b="0" i="0" u="none" strike="noStrike" kern="0" cap="none" spc="0" baseline="0">
                <a:solidFill>
                  <a:srgbClr val="000000"/>
                </a:solidFill>
                <a:uFillTx/>
              </a:defRPr>
            </a:pPr>
            <a:endParaRPr kumimoji="0" lang="fr-FR" sz="2800" b="0" i="0" u="none" strike="noStrike" kern="1200" cap="none" spc="0" normalizeH="0" baseline="0" noProof="0">
              <a:ln>
                <a:noFill/>
              </a:ln>
              <a:solidFill>
                <a:srgbClr val="000000"/>
              </a:solidFill>
              <a:effectLst/>
              <a:uLnTx/>
              <a:uFillTx/>
              <a:latin typeface="Calibri"/>
              <a:ea typeface="+mn-ea"/>
              <a:cs typeface="+mn-cs"/>
            </a:endParaRPr>
          </a:p>
          <a:p>
            <a:pPr marL="514350" marR="0" lvl="0" indent="-514350" algn="ctr" defTabSz="914400" rtl="0" eaLnBrk="1" fontAlgn="auto" latinLnBrk="0" hangingPunct="1">
              <a:lnSpc>
                <a:spcPct val="90000"/>
              </a:lnSpc>
              <a:spcBef>
                <a:spcPts val="800"/>
              </a:spcBef>
              <a:spcAft>
                <a:spcPts val="0"/>
              </a:spcAft>
              <a:buClrTx/>
              <a:buSzTx/>
              <a:buFontTx/>
              <a:buNone/>
              <a:tabLst/>
              <a:defRPr sz="1800" b="0" i="0" u="none" strike="noStrike" kern="0" cap="none" spc="0" baseline="0">
                <a:solidFill>
                  <a:srgbClr val="000000"/>
                </a:solidFill>
                <a:uFillTx/>
              </a:defRPr>
            </a:pPr>
            <a:endParaRPr kumimoji="0" lang="fr-FR" sz="3200" b="0" i="0" u="none" strike="noStrike" kern="1200" cap="none" spc="0" normalizeH="0" baseline="0" noProof="0">
              <a:ln>
                <a:noFill/>
              </a:ln>
              <a:solidFill>
                <a:srgbClr val="000000"/>
              </a:solidFill>
              <a:effectLst/>
              <a:uLnTx/>
              <a:uFillTx/>
              <a:latin typeface="Calibri"/>
              <a:ea typeface="+mn-ea"/>
              <a:cs typeface="+mn-cs"/>
            </a:endParaRPr>
          </a:p>
        </p:txBody>
      </p:sp>
      <p:sp>
        <p:nvSpPr>
          <p:cNvPr id="9" name="Espace réservé du contenu 2">
            <a:extLst>
              <a:ext uri="{FF2B5EF4-FFF2-40B4-BE49-F238E27FC236}">
                <a16:creationId xmlns:a16="http://schemas.microsoft.com/office/drawing/2014/main" id="{A20E446C-3020-4E54-A241-093D009806D3}"/>
              </a:ext>
            </a:extLst>
          </p:cNvPr>
          <p:cNvSpPr txBox="1"/>
          <p:nvPr/>
        </p:nvSpPr>
        <p:spPr>
          <a:xfrm>
            <a:off x="2584348" y="664978"/>
            <a:ext cx="6479943" cy="5805891"/>
          </a:xfrm>
          <a:prstGeom prst="rect">
            <a:avLst/>
          </a:prstGeom>
          <a:noFill/>
          <a:ln>
            <a:noFill/>
          </a:ln>
        </p:spPr>
        <p:txBody>
          <a:bodyPr vert="horz" wrap="square" lIns="9144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VOS ELUS CFDT </a:t>
            </a:r>
            <a:r>
              <a:rPr kumimoji="0" lang="en-US" sz="2400" b="1" i="0" u="none" strike="noStrike" kern="1200" cap="none" spc="0" normalizeH="0" baseline="0" noProof="0" dirty="0" err="1">
                <a:ln>
                  <a:noFill/>
                </a:ln>
                <a:solidFill>
                  <a:srgbClr val="FFFFFF"/>
                </a:solidFill>
                <a:effectLst/>
                <a:uLnTx/>
                <a:uFillTx/>
                <a:latin typeface="Calibri"/>
                <a:ea typeface="+mn-ea"/>
                <a:cs typeface="+mn-cs"/>
              </a:rPr>
              <a:t>Conseil</a:t>
            </a:r>
            <a:r>
              <a:rPr kumimoji="0" lang="en-US" sz="2400" b="1" i="0" u="none" strike="noStrike" kern="1200" cap="none" spc="0" normalizeH="0" baseline="0" noProof="0" dirty="0">
                <a:ln>
                  <a:noFill/>
                </a:ln>
                <a:solidFill>
                  <a:srgbClr val="FFFFFF"/>
                </a:solidFill>
                <a:effectLst/>
                <a:uLnTx/>
                <a:uFillTx/>
                <a:latin typeface="Calibri"/>
                <a:ea typeface="+mn-ea"/>
                <a:cs typeface="+mn-cs"/>
              </a:rPr>
              <a:t> de discipline</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400" b="1" dirty="0">
                <a:solidFill>
                  <a:srgbClr val="FFFFFF"/>
                </a:solidFill>
                <a:latin typeface="Calibri"/>
              </a:rPr>
              <a:t>Christelle ABRIVARD </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Laure MOULIS</a:t>
            </a:r>
            <a:endParaRPr kumimoji="0" lang="fr-FR" sz="24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0" i="0" u="none" strike="noStrike" kern="0" cap="none" spc="0" normalizeH="0" baseline="0" noProof="0" dirty="0">
                <a:ln>
                  <a:noFill/>
                </a:ln>
                <a:solidFill>
                  <a:srgbClr val="FFFFFF"/>
                </a:solidFill>
                <a:effectLst/>
                <a:uLnTx/>
                <a:uFillTx/>
                <a:latin typeface="Calibri"/>
                <a:ea typeface="+mn-ea"/>
                <a:cs typeface="+mn-cs"/>
              </a:rPr>
              <a:t> </a:t>
            </a:r>
            <a:endParaRPr kumimoji="0" lang="fr-FR" sz="1600" b="0" i="0" u="none" strike="noStrike" kern="1200" cap="none" spc="0" normalizeH="0" baseline="0" noProof="0" dirty="0">
              <a:ln>
                <a:noFill/>
              </a:ln>
              <a:solidFill>
                <a:srgbClr val="92D05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0" i="0" u="none" strike="noStrike" kern="1200" cap="none" spc="0" normalizeH="0" baseline="0" noProof="0" dirty="0">
              <a:ln>
                <a:noFill/>
              </a:ln>
              <a:solidFill>
                <a:srgbClr val="92D050"/>
              </a:solidFill>
              <a:effectLst/>
              <a:uLnTx/>
              <a:uFillTx/>
              <a:latin typeface="Calibri"/>
              <a:ea typeface="+mn-ea"/>
              <a:cs typeface="+mn-cs"/>
            </a:endParaRPr>
          </a:p>
        </p:txBody>
      </p:sp>
      <p:sp>
        <p:nvSpPr>
          <p:cNvPr id="10" name="Espace réservé du numéro de diapositive 9">
            <a:extLst>
              <a:ext uri="{FF2B5EF4-FFF2-40B4-BE49-F238E27FC236}">
                <a16:creationId xmlns:a16="http://schemas.microsoft.com/office/drawing/2014/main" id="{7691C53A-B3FE-4544-8152-99C69E8ED640}"/>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88F5975E-DD4D-4587-B675-1564E1B76411}"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5</a:t>
            </a:fld>
            <a:endParaRPr kumimoji="0" lang="fr-FR" sz="1200" b="0" i="0" u="none" strike="noStrike" kern="1200" cap="none" spc="0" normalizeH="0" baseline="0" noProof="0">
              <a:ln>
                <a:noFill/>
              </a:ln>
              <a:solidFill>
                <a:srgbClr val="898989"/>
              </a:solidFill>
              <a:effectLst/>
              <a:uLnTx/>
              <a:uFillTx/>
              <a:latin typeface="Calibri"/>
              <a:ea typeface="+mn-ea"/>
              <a:cs typeface="+mn-cs"/>
            </a:endParaRPr>
          </a:p>
        </p:txBody>
      </p:sp>
      <p:pic>
        <p:nvPicPr>
          <p:cNvPr id="14" name="Image 13">
            <a:extLst>
              <a:ext uri="{FF2B5EF4-FFF2-40B4-BE49-F238E27FC236}">
                <a16:creationId xmlns:a16="http://schemas.microsoft.com/office/drawing/2014/main" id="{8B0B505E-90CF-461E-86C4-5797321B6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2874" y="2419803"/>
            <a:ext cx="1016000" cy="1234440"/>
          </a:xfrm>
          <a:prstGeom prst="rect">
            <a:avLst/>
          </a:prstGeom>
        </p:spPr>
      </p:pic>
      <p:pic>
        <p:nvPicPr>
          <p:cNvPr id="22" name="Imag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6285" y="2478806"/>
            <a:ext cx="739820" cy="1233033"/>
          </a:xfrm>
          <a:prstGeom prst="rect">
            <a:avLst/>
          </a:prstGeom>
        </p:spPr>
      </p:pic>
    </p:spTree>
    <p:extLst>
      <p:ext uri="{BB962C8B-B14F-4D97-AF65-F5344CB8AC3E}">
        <p14:creationId xmlns:p14="http://schemas.microsoft.com/office/powerpoint/2010/main" val="506647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0E3F3D8-50BC-46FF-8072-676EE734A4FB}"/>
              </a:ext>
            </a:extLst>
          </p:cNvPr>
          <p:cNvPicPr>
            <a:picLocks noChangeAspect="1"/>
          </p:cNvPicPr>
          <p:nvPr/>
        </p:nvPicPr>
        <p:blipFill>
          <a:blip r:embed="rId2"/>
          <a:srcRect/>
          <a:stretch>
            <a:fillRect/>
          </a:stretch>
        </p:blipFill>
        <p:spPr>
          <a:xfrm>
            <a:off x="-70079" y="90315"/>
            <a:ext cx="9144000" cy="6858000"/>
          </a:xfrm>
          <a:prstGeom prst="rect">
            <a:avLst/>
          </a:prstGeom>
          <a:noFill/>
          <a:ln>
            <a:noFill/>
          </a:ln>
        </p:spPr>
      </p:pic>
      <p:sp>
        <p:nvSpPr>
          <p:cNvPr id="3" name="ZoneTexte 14">
            <a:extLst>
              <a:ext uri="{FF2B5EF4-FFF2-40B4-BE49-F238E27FC236}">
                <a16:creationId xmlns:a16="http://schemas.microsoft.com/office/drawing/2014/main" id="{508748FC-52AC-4411-9A65-A0E536B51D14}"/>
              </a:ext>
            </a:extLst>
          </p:cNvPr>
          <p:cNvSpPr txBox="1"/>
          <p:nvPr/>
        </p:nvSpPr>
        <p:spPr>
          <a:xfrm>
            <a:off x="323523" y="3068964"/>
            <a:ext cx="1655758" cy="1656179"/>
          </a:xfrm>
          <a:prstGeom prst="rect">
            <a:avLst/>
          </a:prstGeom>
          <a:noFill/>
          <a:ln>
            <a:noFill/>
          </a:ln>
        </p:spPr>
        <p:txBody>
          <a:bodyPr vert="horz" wrap="square" lIns="0" tIns="0" rIns="0" bIns="0" anchor="ctr"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Gotham Black" pitchFamily="2"/>
                <a:ea typeface="ＭＳ Ｐゴシック" pitchFamily="48"/>
                <a:cs typeface="Arial" pitchFamily="34"/>
              </a:rPr>
              <a:t>Les élus CFDT,</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Gotham Black" pitchFamily="2"/>
                <a:ea typeface="ＭＳ Ｐゴシック" pitchFamily="48"/>
                <a:cs typeface="Arial" pitchFamily="34"/>
              </a:rPr>
              <a:t>Proches de vous</a:t>
            </a:r>
          </a:p>
        </p:txBody>
      </p:sp>
      <p:sp>
        <p:nvSpPr>
          <p:cNvPr id="4" name="Espace réservé du contenu 2">
            <a:extLst>
              <a:ext uri="{FF2B5EF4-FFF2-40B4-BE49-F238E27FC236}">
                <a16:creationId xmlns:a16="http://schemas.microsoft.com/office/drawing/2014/main" id="{8AAC33BE-EAE9-4428-96DB-159D283E80BE}"/>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B53FEFE1-EBB5-45CF-B5D8-54B223A85E76}"/>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6" name="Espace réservé du contenu 2">
            <a:extLst>
              <a:ext uri="{FF2B5EF4-FFF2-40B4-BE49-F238E27FC236}">
                <a16:creationId xmlns:a16="http://schemas.microsoft.com/office/drawing/2014/main" id="{25C36DC9-D29C-4F7D-ADA7-43D974F14E00}"/>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DEE49E6B-5938-4F69-8626-253FAD743390}"/>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E4932608-468C-483F-874A-795F3CE109FB}"/>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9" name="Espace réservé du contenu 2">
            <a:extLst>
              <a:ext uri="{FF2B5EF4-FFF2-40B4-BE49-F238E27FC236}">
                <a16:creationId xmlns:a16="http://schemas.microsoft.com/office/drawing/2014/main" id="{2577C25F-BB81-4D22-B3B3-6356E80A1944}"/>
              </a:ext>
            </a:extLst>
          </p:cNvPr>
          <p:cNvSpPr txBox="1"/>
          <p:nvPr/>
        </p:nvSpPr>
        <p:spPr>
          <a:xfrm>
            <a:off x="2727463" y="664979"/>
            <a:ext cx="6336828"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FFFFFF"/>
                </a:solidFill>
                <a:uFillTx/>
                <a:latin typeface="Calibri"/>
              </a:rPr>
              <a:t>LE RÔLE DE VOS ELUS AU CSE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0" cap="none" spc="0" baseline="0" dirty="0">
                <a:solidFill>
                  <a:srgbClr val="FFFFFF"/>
                </a:solidFill>
                <a:uFillTx/>
                <a:latin typeface="Calibri"/>
              </a:rPr>
              <a:t>Le CSE est consulté sur les dossiers importants de l’entreprise (orientations stratégiques, politique sociale...) qui touchent à plus ou moins long terme votre travail et son organisation. Il gère également les activités sociales et culturelles.</a:t>
            </a:r>
            <a:endParaRPr lang="fr-FR" sz="1800" b="0"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dirty="0">
                <a:solidFill>
                  <a:srgbClr val="FFFFFF"/>
                </a:solidFill>
                <a:uFillTx/>
                <a:latin typeface="Calibri"/>
              </a:rPr>
              <a:t>Les élus sont les intermédiaires entre </a:t>
            </a:r>
            <a:r>
              <a:rPr lang="fr-FR" sz="1800" b="1" i="0" u="none" strike="noStrike" kern="0" cap="none" spc="0" baseline="0" dirty="0">
                <a:solidFill>
                  <a:srgbClr val="FFFFFF"/>
                </a:solidFill>
                <a:uFillTx/>
                <a:latin typeface="Calibri"/>
              </a:rPr>
              <a:t>les salariés et la direction </a:t>
            </a:r>
            <a:r>
              <a:rPr lang="fr-FR" sz="1800" b="1" i="0" u="none" strike="noStrike" kern="1200" cap="none" spc="0" baseline="0" dirty="0">
                <a:solidFill>
                  <a:srgbClr val="FFFFFF"/>
                </a:solidFill>
                <a:uFillTx/>
                <a:latin typeface="Calibri"/>
              </a:rPr>
              <a:t>pour évoquer les problématiques de tous les jours dans  votre travail.</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0" cap="none" spc="0" baseline="0" dirty="0">
                <a:solidFill>
                  <a:srgbClr val="FFFFFF"/>
                </a:solidFill>
                <a:uFillTx/>
                <a:latin typeface="Calibri"/>
              </a:rPr>
              <a:t>N</a:t>
            </a:r>
            <a:r>
              <a:rPr lang="fr-FR" sz="1800" b="1" i="0" u="none" strike="noStrike" kern="1200" cap="none" spc="0" baseline="0" dirty="0">
                <a:solidFill>
                  <a:srgbClr val="FFFFFF"/>
                </a:solidFill>
                <a:uFillTx/>
                <a:latin typeface="Calibri"/>
              </a:rPr>
              <a:t>’hésitez pas à les contacter pour remonter les questions de conditions de travail, de salaire, d’horaires… Ils rencontrent tous les mois la direction dans le but d’améliorer votre quotidien.</a:t>
            </a:r>
            <a:endParaRPr lang="fr-FR" sz="18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FFFFFF"/>
                </a:solidFill>
                <a:uFillTx/>
                <a:latin typeface="Calibri"/>
              </a:rPr>
              <a:t> </a:t>
            </a:r>
          </a:p>
        </p:txBody>
      </p:sp>
      <p:sp>
        <p:nvSpPr>
          <p:cNvPr id="10" name="Espace réservé du numéro de diapositive 9">
            <a:extLst>
              <a:ext uri="{FF2B5EF4-FFF2-40B4-BE49-F238E27FC236}">
                <a16:creationId xmlns:a16="http://schemas.microsoft.com/office/drawing/2014/main" id="{EEBDAD1A-8BDA-4423-90C1-CBCE29F8843B}"/>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B74E4A3-5EC9-41D1-B6C8-1C8CC2C102BC}" type="slidenum">
              <a:t>6</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96C106DE-C6D4-402C-8F07-AA4B9B6461C8}"/>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66498DDB-03CF-450E-A43C-4204C2153F94}"/>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02120384-BD69-42C7-BAA5-E39B9E5A8294}"/>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288CBA38-DD28-46C8-8B02-06F1AC6FB970}"/>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0170E0DF-C139-459D-A21C-F09C2A4FD401}"/>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ED725722-6350-4DCE-80A7-5C5319F1B69A}"/>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378644E3-136F-4ABE-B32E-077634959634}"/>
              </a:ext>
            </a:extLst>
          </p:cNvPr>
          <p:cNvSpPr txBox="1"/>
          <p:nvPr/>
        </p:nvSpPr>
        <p:spPr>
          <a:xfrm>
            <a:off x="2727463" y="664979"/>
            <a:ext cx="6336828"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dirty="0">
                <a:solidFill>
                  <a:srgbClr val="FFFFFF"/>
                </a:solidFill>
                <a:uFillTx/>
                <a:latin typeface="Calibri"/>
              </a:rPr>
              <a:t>LE RÔLE DE LA COMMISSION “ CSSCT “: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0" cap="none" spc="0" baseline="0" dirty="0">
                <a:solidFill>
                  <a:srgbClr val="FFFFFF"/>
                </a:solidFill>
                <a:uFillTx/>
                <a:latin typeface="Calibri"/>
              </a:rPr>
              <a:t>La commission est un organe spéc</a:t>
            </a:r>
            <a:r>
              <a:rPr lang="fr-FR" sz="1800" b="1" i="0" u="none" strike="noStrike" kern="1200" cap="none" spc="0" baseline="0" dirty="0">
                <a:solidFill>
                  <a:srgbClr val="FFFFFF"/>
                </a:solidFill>
                <a:uFillTx/>
                <a:latin typeface="Calibri"/>
              </a:rPr>
              <a:t>ialisé sur les règles de santé, de sécurité au travail et sur </a:t>
            </a:r>
            <a:r>
              <a:rPr lang="fr-FR" sz="1800" b="1" i="0" u="none" strike="noStrike" kern="0" cap="none" spc="0" baseline="0" dirty="0">
                <a:solidFill>
                  <a:srgbClr val="FFFFFF"/>
                </a:solidFill>
                <a:uFillTx/>
                <a:latin typeface="Calibri"/>
              </a:rPr>
              <a:t> </a:t>
            </a:r>
            <a:r>
              <a:rPr lang="fr-FR" sz="1800" b="1" i="0" u="none" strike="noStrike" kern="1200" cap="none" spc="0" baseline="0" dirty="0">
                <a:solidFill>
                  <a:srgbClr val="FFFFFF"/>
                </a:solidFill>
                <a:uFillTx/>
                <a:latin typeface="Calibri"/>
              </a:rPr>
              <a:t>les conditions de travail</a:t>
            </a:r>
            <a:r>
              <a:rPr lang="fr-FR" sz="1800" b="1" i="0" u="none" strike="noStrike" kern="0" cap="none" spc="0" baseline="0" dirty="0">
                <a:solidFill>
                  <a:srgbClr val="FFFFFF"/>
                </a:solidFill>
                <a:uFillTx/>
                <a:latin typeface="Calibri"/>
              </a:rPr>
              <a:t>.</a:t>
            </a:r>
            <a:endParaRPr lang="fr-FR" sz="1800" b="1"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dirty="0">
                <a:solidFill>
                  <a:srgbClr val="FFFFFF"/>
                </a:solidFill>
                <a:uFillTx/>
                <a:latin typeface="Calibri"/>
              </a:rPr>
              <a:t>Présidée par l’employeur, cette institution représentative du personnel est composée d’élus et d’acteurs extérieurs tels que le médecin du travail, le préventeur MSA et </a:t>
            </a:r>
            <a:r>
              <a:rPr lang="fr-FR" sz="1800" b="1" i="0" u="none" strike="noStrike" kern="0" cap="none" spc="0" baseline="0" dirty="0">
                <a:solidFill>
                  <a:srgbClr val="FFFFFF"/>
                </a:solidFill>
                <a:uFillTx/>
                <a:latin typeface="Calibri"/>
              </a:rPr>
              <a:t>l’</a:t>
            </a:r>
            <a:r>
              <a:rPr lang="fr-FR" sz="1800" b="1" i="0" u="none" strike="noStrike" kern="1200" cap="none" spc="0" baseline="0" dirty="0">
                <a:solidFill>
                  <a:srgbClr val="FFFFFF"/>
                </a:solidFill>
                <a:uFillTx/>
                <a:latin typeface="Calibri"/>
              </a:rPr>
              <a:t>inspecteur du travail.</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0" cap="none" spc="0" baseline="0" dirty="0">
                <a:solidFill>
                  <a:srgbClr val="FFFFFF"/>
                </a:solidFill>
                <a:uFillTx/>
                <a:latin typeface="Calibri"/>
              </a:rPr>
              <a:t>Le CSSCT</a:t>
            </a:r>
            <a:r>
              <a:rPr lang="fr-FR" sz="1800" b="1" i="0" u="none" strike="noStrike" kern="1200" cap="none" spc="0" baseline="0" dirty="0">
                <a:solidFill>
                  <a:srgbClr val="FFFFFF"/>
                </a:solidFill>
                <a:uFillTx/>
                <a:latin typeface="Calibri"/>
              </a:rPr>
              <a:t> travaille en commissions sur l’évaluation des risques professionnels et sur les projets immobiliers.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dirty="0">
                <a:solidFill>
                  <a:srgbClr val="FFFFFF"/>
                </a:solidFill>
                <a:uFillTx/>
                <a:latin typeface="Calibri"/>
              </a:rPr>
              <a:t>Il réalise des inspections ( visites CSSCT) sur les lieux de travail des salariés.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000000"/>
                </a:solidFill>
                <a:uFillTx/>
                <a:latin typeface="Calibri"/>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000000"/>
                </a:solidFill>
                <a:uFillTx/>
                <a:latin typeface="Calibri"/>
              </a:rPr>
              <a:t> </a:t>
            </a:r>
          </a:p>
        </p:txBody>
      </p:sp>
      <p:sp>
        <p:nvSpPr>
          <p:cNvPr id="9" name="Espace réservé du numéro de diapositive 8">
            <a:extLst>
              <a:ext uri="{FF2B5EF4-FFF2-40B4-BE49-F238E27FC236}">
                <a16:creationId xmlns:a16="http://schemas.microsoft.com/office/drawing/2014/main" id="{CDD9FC90-BD3D-4746-944D-6F18E7C9D56E}"/>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FF82588-055E-4CBD-A46E-8D910A2C8F24}" type="slidenum">
              <a:t>7</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55F8399D-CCEB-4A44-88C1-967D62036A52}"/>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ZoneTexte 14">
            <a:extLst>
              <a:ext uri="{FF2B5EF4-FFF2-40B4-BE49-F238E27FC236}">
                <a16:creationId xmlns:a16="http://schemas.microsoft.com/office/drawing/2014/main" id="{E676F723-B2EF-41DE-9642-4FFE4F65F923}"/>
              </a:ext>
            </a:extLst>
          </p:cNvPr>
          <p:cNvSpPr txBox="1"/>
          <p:nvPr/>
        </p:nvSpPr>
        <p:spPr>
          <a:xfrm>
            <a:off x="323523" y="2852937"/>
            <a:ext cx="1584179" cy="2592287"/>
          </a:xfrm>
          <a:prstGeom prst="rect">
            <a:avLst/>
          </a:prstGeom>
          <a:noFill/>
          <a:ln>
            <a:noFill/>
          </a:ln>
        </p:spPr>
        <p:txBody>
          <a:bodyPr vert="horz" wrap="square" lIns="0" tIns="0" rIns="0" bIns="0" anchor="ctr" anchorCtr="0" compatLnSpc="1">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000000"/>
                </a:solidFill>
                <a:uFillTx/>
                <a:latin typeface="Gotham Black" pitchFamily="2"/>
                <a:ea typeface="ＭＳ Ｐゴシック" pitchFamily="48"/>
                <a:cs typeface="Arial" pitchFamily="34"/>
              </a:rPr>
              <a:t>VOS DELEGUES SYNDICAUX</a:t>
            </a:r>
          </a:p>
        </p:txBody>
      </p:sp>
      <p:sp>
        <p:nvSpPr>
          <p:cNvPr id="4" name="Espace réservé du contenu 2">
            <a:extLst>
              <a:ext uri="{FF2B5EF4-FFF2-40B4-BE49-F238E27FC236}">
                <a16:creationId xmlns:a16="http://schemas.microsoft.com/office/drawing/2014/main" id="{BEE71F9C-3F91-4E4D-8CA5-325A05E1086B}"/>
              </a:ext>
            </a:extLst>
          </p:cNvPr>
          <p:cNvSpPr txBox="1"/>
          <p:nvPr/>
        </p:nvSpPr>
        <p:spPr>
          <a:xfrm>
            <a:off x="2465798" y="990020"/>
            <a:ext cx="6498814"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EB802CD4-F9A3-4C61-8EED-43D4F959002A}"/>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6" name="Espace réservé du contenu 2">
            <a:extLst>
              <a:ext uri="{FF2B5EF4-FFF2-40B4-BE49-F238E27FC236}">
                <a16:creationId xmlns:a16="http://schemas.microsoft.com/office/drawing/2014/main" id="{4B7D2FC7-E9CD-4306-928D-7B25BE525E88}"/>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A5A0F875-51DB-4760-9AEB-A7720E0EDB21}"/>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AEABEAE6-8575-43A3-AE9C-D9680C66BF45}"/>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9" name="Espace réservé du contenu 2">
            <a:extLst>
              <a:ext uri="{FF2B5EF4-FFF2-40B4-BE49-F238E27FC236}">
                <a16:creationId xmlns:a16="http://schemas.microsoft.com/office/drawing/2014/main" id="{D7DD6100-7C7F-426D-AE7C-54F15E145099}"/>
              </a:ext>
            </a:extLst>
          </p:cNvPr>
          <p:cNvSpPr txBox="1"/>
          <p:nvPr/>
        </p:nvSpPr>
        <p:spPr>
          <a:xfrm>
            <a:off x="2727463" y="664979"/>
            <a:ext cx="6336828"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0" cap="none" spc="0" baseline="0" dirty="0">
                <a:solidFill>
                  <a:srgbClr val="FFFFFF"/>
                </a:solidFill>
                <a:uFillTx/>
                <a:latin typeface="Calibri"/>
              </a:rPr>
              <a:t>LE RÔLE DE VOS DELEGUES SYNDICAUX :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Représenter</a:t>
            </a:r>
            <a:r>
              <a:rPr lang="en-US" sz="1800" b="1" i="0" u="none" strike="noStrike" kern="0" cap="none" spc="0" baseline="0" dirty="0">
                <a:solidFill>
                  <a:srgbClr val="FFFFFF"/>
                </a:solidFill>
                <a:uFillTx/>
                <a:latin typeface="Calibri"/>
              </a:rPr>
              <a:t> la CFDT dans l’entreprise</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Accompagner</a:t>
            </a:r>
            <a:r>
              <a:rPr lang="en-US" sz="1800" b="1" i="0" u="none" strike="noStrike" kern="0" cap="none" spc="0" baseline="0" dirty="0">
                <a:solidFill>
                  <a:srgbClr val="FFFFFF"/>
                </a:solidFill>
                <a:uFillTx/>
                <a:latin typeface="Calibri"/>
              </a:rPr>
              <a:t> les </a:t>
            </a:r>
            <a:r>
              <a:rPr lang="en-US" sz="1800" b="1" i="0" u="none" strike="noStrike" kern="0" cap="none" spc="0" baseline="0" dirty="0" err="1">
                <a:solidFill>
                  <a:srgbClr val="FFFFFF"/>
                </a:solidFill>
                <a:uFillTx/>
                <a:latin typeface="Calibri"/>
              </a:rPr>
              <a:t>salariés</a:t>
            </a:r>
            <a:r>
              <a:rPr lang="en-US" sz="1800" b="1" i="0" u="none" strike="noStrike" kern="0" cap="none" spc="0" baseline="0" dirty="0">
                <a:solidFill>
                  <a:srgbClr val="FFFFFF"/>
                </a:solidFill>
                <a:uFillTx/>
                <a:latin typeface="Calibri"/>
              </a:rPr>
              <a:t> pour </a:t>
            </a:r>
            <a:r>
              <a:rPr lang="en-US" sz="1800" b="1" i="0" u="none" strike="noStrike" kern="0" cap="none" spc="0" baseline="0" dirty="0" err="1">
                <a:solidFill>
                  <a:srgbClr val="FFFFFF"/>
                </a:solidFill>
                <a:uFillTx/>
                <a:latin typeface="Calibri"/>
              </a:rPr>
              <a:t>défendre</a:t>
            </a:r>
            <a:r>
              <a:rPr lang="en-US" sz="1800" b="1" i="0" u="none" strike="noStrike" kern="0" cap="none" spc="0" baseline="0" dirty="0">
                <a:solidFill>
                  <a:srgbClr val="FFFFFF"/>
                </a:solidFill>
                <a:uFillTx/>
                <a:latin typeface="Calibri"/>
              </a:rPr>
              <a:t> </a:t>
            </a:r>
            <a:r>
              <a:rPr lang="en-US" sz="1800" b="1" i="0" u="none" strike="noStrike" kern="0" cap="none" spc="0" baseline="0" dirty="0" err="1">
                <a:solidFill>
                  <a:srgbClr val="FFFFFF"/>
                </a:solidFill>
                <a:uFillTx/>
                <a:latin typeface="Calibri"/>
              </a:rPr>
              <a:t>leurs</a:t>
            </a:r>
            <a:r>
              <a:rPr lang="en-US" sz="1800" b="1" i="0" u="none" strike="noStrike" kern="0" cap="none" spc="0" baseline="0" dirty="0">
                <a:solidFill>
                  <a:srgbClr val="FFFFFF"/>
                </a:solidFill>
                <a:uFillTx/>
                <a:latin typeface="Calibri"/>
              </a:rPr>
              <a:t> droits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Organiser</a:t>
            </a:r>
            <a:r>
              <a:rPr lang="en-US" sz="1800" b="1" i="0" u="none" strike="noStrike" kern="0" cap="none" spc="0" baseline="0" dirty="0">
                <a:solidFill>
                  <a:srgbClr val="FFFFFF"/>
                </a:solidFill>
                <a:uFillTx/>
                <a:latin typeface="Calibri"/>
              </a:rPr>
              <a:t> et faire vivre la section </a:t>
            </a:r>
            <a:r>
              <a:rPr lang="en-US" sz="1800" b="1" i="0" u="none" strike="noStrike" kern="0" cap="none" spc="0" baseline="0" dirty="0" err="1">
                <a:solidFill>
                  <a:srgbClr val="FFFFFF"/>
                </a:solidFill>
                <a:uFillTx/>
                <a:latin typeface="Calibri"/>
              </a:rPr>
              <a:t>syndicale</a:t>
            </a:r>
            <a:endParaRPr lang="en-US"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Coordonner</a:t>
            </a:r>
            <a:r>
              <a:rPr lang="en-US" sz="1800" b="1" i="0" u="none" strike="noStrike" kern="0" cap="none" spc="0" baseline="0" dirty="0">
                <a:solidFill>
                  <a:srgbClr val="FFFFFF"/>
                </a:solidFill>
                <a:uFillTx/>
                <a:latin typeface="Calibri"/>
              </a:rPr>
              <a:t> les actions CFDT dans l’entreprise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Communiquer</a:t>
            </a:r>
            <a:r>
              <a:rPr lang="en-US" sz="1800" b="1" i="0" u="none" strike="noStrike" kern="0" cap="none" spc="0" baseline="0" dirty="0">
                <a:solidFill>
                  <a:srgbClr val="FFFFFF"/>
                </a:solidFill>
                <a:uFillTx/>
                <a:latin typeface="Calibri"/>
              </a:rPr>
              <a:t>  </a:t>
            </a:r>
            <a:r>
              <a:rPr lang="en-US" sz="1800" b="1" i="0" u="none" strike="noStrike" kern="0" cap="none" spc="0" baseline="0" dirty="0" err="1">
                <a:solidFill>
                  <a:srgbClr val="FFFFFF"/>
                </a:solidFill>
                <a:uFillTx/>
                <a:latin typeface="Calibri"/>
              </a:rPr>
              <a:t>auprès</a:t>
            </a:r>
            <a:r>
              <a:rPr lang="en-US" sz="1800" b="1" i="0" u="none" strike="noStrike" kern="0" cap="none" spc="0" baseline="0" dirty="0">
                <a:solidFill>
                  <a:srgbClr val="FFFFFF"/>
                </a:solidFill>
                <a:uFillTx/>
                <a:latin typeface="Calibri"/>
              </a:rPr>
              <a:t> des </a:t>
            </a:r>
            <a:r>
              <a:rPr lang="en-US" sz="1800" b="1" i="0" u="none" strike="noStrike" kern="0" cap="none" spc="0" baseline="0" dirty="0" err="1">
                <a:solidFill>
                  <a:srgbClr val="FFFFFF"/>
                </a:solidFill>
                <a:uFillTx/>
                <a:latin typeface="Calibri"/>
              </a:rPr>
              <a:t>adhérents</a:t>
            </a:r>
            <a:r>
              <a:rPr lang="en-US" sz="1800" b="1" i="0" u="none" strike="noStrike" kern="0" cap="none" spc="0" baseline="0" dirty="0">
                <a:solidFill>
                  <a:srgbClr val="FFFFFF"/>
                </a:solidFill>
                <a:uFillTx/>
                <a:latin typeface="Calibri"/>
              </a:rPr>
              <a:t> et des </a:t>
            </a:r>
            <a:r>
              <a:rPr lang="en-US" sz="1800" b="1" i="0" u="none" strike="noStrike" kern="0" cap="none" spc="0" baseline="0" dirty="0" err="1">
                <a:solidFill>
                  <a:srgbClr val="FFFFFF"/>
                </a:solidFill>
                <a:uFillTx/>
                <a:latin typeface="Calibri"/>
              </a:rPr>
              <a:t>salariés</a:t>
            </a:r>
            <a:endParaRPr lang="en-US"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a:solidFill>
                  <a:srgbClr val="FFFFFF"/>
                </a:solidFill>
                <a:uFillTx/>
                <a:latin typeface="Calibri"/>
              </a:rPr>
              <a:t> Informer les </a:t>
            </a:r>
            <a:r>
              <a:rPr lang="en-US" sz="1800" b="1" i="0" u="none" strike="noStrike" kern="0" cap="none" spc="0" baseline="0" dirty="0" err="1">
                <a:solidFill>
                  <a:srgbClr val="FFFFFF"/>
                </a:solidFill>
                <a:uFillTx/>
                <a:latin typeface="Calibri"/>
              </a:rPr>
              <a:t>adhérents</a:t>
            </a:r>
            <a:r>
              <a:rPr lang="en-US" sz="1800" b="1" i="0" u="none" strike="noStrike" kern="0" cap="none" spc="0" baseline="0" dirty="0">
                <a:solidFill>
                  <a:srgbClr val="FFFFFF"/>
                </a:solidFill>
                <a:uFillTx/>
                <a:latin typeface="Calibri"/>
              </a:rPr>
              <a:t> et les </a:t>
            </a:r>
            <a:r>
              <a:rPr lang="en-US" sz="1800" b="1" i="0" u="none" strike="noStrike" kern="0" cap="none" spc="0" baseline="0" dirty="0" err="1">
                <a:solidFill>
                  <a:srgbClr val="FFFFFF"/>
                </a:solidFill>
                <a:uFillTx/>
                <a:latin typeface="Calibri"/>
              </a:rPr>
              <a:t>salariés</a:t>
            </a:r>
            <a:r>
              <a:rPr lang="en-US" sz="1800" b="1" i="0" u="none" strike="noStrike" kern="0" cap="none" spc="0" baseline="0" dirty="0">
                <a:solidFill>
                  <a:srgbClr val="FFFFFF"/>
                </a:solidFill>
                <a:uFillTx/>
                <a:latin typeface="Calibri"/>
              </a:rPr>
              <a:t> sur </a:t>
            </a:r>
            <a:r>
              <a:rPr lang="en-US" sz="1800" b="1" i="0" u="none" strike="noStrike" kern="0" cap="none" spc="0" baseline="0" dirty="0" err="1">
                <a:solidFill>
                  <a:srgbClr val="FFFFFF"/>
                </a:solidFill>
                <a:uFillTx/>
                <a:latin typeface="Calibri"/>
              </a:rPr>
              <a:t>l’actualité</a:t>
            </a:r>
            <a:r>
              <a:rPr lang="en-US" sz="1800" b="1" i="0" u="none" strike="noStrike" kern="0" cap="none" spc="0" baseline="0" dirty="0">
                <a:solidFill>
                  <a:srgbClr val="FFFFFF"/>
                </a:solidFill>
                <a:uFillTx/>
                <a:latin typeface="Calibri"/>
              </a:rPr>
              <a:t> économique et </a:t>
            </a:r>
            <a:r>
              <a:rPr lang="en-US" sz="1800" b="1" i="0" u="none" strike="noStrike" kern="0" cap="none" spc="0" baseline="0" dirty="0" err="1">
                <a:solidFill>
                  <a:srgbClr val="FFFFFF"/>
                </a:solidFill>
                <a:uFillTx/>
                <a:latin typeface="Calibri"/>
              </a:rPr>
              <a:t>sociale</a:t>
            </a:r>
            <a:r>
              <a:rPr lang="en-US" sz="1800" b="1" i="0" u="none" strike="noStrike" kern="0" cap="none" spc="0" baseline="0" dirty="0">
                <a:solidFill>
                  <a:srgbClr val="FFFFFF"/>
                </a:solidFill>
                <a:uFillTx/>
                <a:latin typeface="Calibri"/>
              </a:rPr>
              <a:t> de l’entreprise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00"/>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800" b="1" i="0" u="none" strike="noStrike" kern="0" cap="none" spc="0" baseline="0" dirty="0" err="1">
                <a:solidFill>
                  <a:srgbClr val="FFFFFF"/>
                </a:solidFill>
                <a:uFillTx/>
                <a:latin typeface="Calibri"/>
              </a:rPr>
              <a:t>Négocier</a:t>
            </a:r>
            <a:r>
              <a:rPr lang="en-US" sz="1800" b="1" i="0" u="none" strike="noStrike" kern="0" cap="none" spc="0" baseline="0" dirty="0">
                <a:solidFill>
                  <a:srgbClr val="FFFFFF"/>
                </a:solidFill>
                <a:uFillTx/>
                <a:latin typeface="Calibri"/>
              </a:rPr>
              <a:t> les accords </a:t>
            </a:r>
            <a:r>
              <a:rPr lang="en-US" sz="1800" b="1" i="0" u="none" strike="noStrike" kern="0" cap="none" spc="0" baseline="0" dirty="0" err="1">
                <a:solidFill>
                  <a:srgbClr val="FFFFFF"/>
                </a:solidFill>
                <a:uFillTx/>
                <a:latin typeface="Calibri"/>
              </a:rPr>
              <a:t>d’entreprise</a:t>
            </a:r>
            <a:r>
              <a:rPr lang="en-US" sz="1800" b="1" i="0" u="none" strike="noStrike" kern="0" cap="none" spc="0" baseline="0" dirty="0">
                <a:solidFill>
                  <a:srgbClr val="FFFFFF"/>
                </a:solidFill>
                <a:uFillTx/>
                <a:latin typeface="Calibri"/>
              </a:rPr>
              <a:t>, les adapter et les faire </a:t>
            </a:r>
            <a:r>
              <a:rPr lang="en-US" sz="1800" b="1" i="0" u="none" strike="noStrike" kern="0" cap="none" spc="0" baseline="0" dirty="0" err="1">
                <a:solidFill>
                  <a:srgbClr val="FFFFFF"/>
                </a:solidFill>
                <a:uFillTx/>
                <a:latin typeface="Calibri"/>
              </a:rPr>
              <a:t>évoluer</a:t>
            </a:r>
            <a:r>
              <a:rPr lang="en-US" sz="1800" b="1" i="0" u="none" strike="noStrike" kern="0" cap="none" spc="0" baseline="0" dirty="0">
                <a:solidFill>
                  <a:srgbClr val="FFFFFF"/>
                </a:solidFill>
                <a:uFillTx/>
                <a:latin typeface="Calibri"/>
              </a:rPr>
              <a:t> au monde societal, 1 </a:t>
            </a:r>
            <a:r>
              <a:rPr lang="en-US" sz="1800" b="1" i="0" u="none" strike="noStrike" kern="0" cap="none" spc="0" baseline="0" dirty="0" err="1">
                <a:solidFill>
                  <a:srgbClr val="FFFFFF"/>
                </a:solidFill>
                <a:uFillTx/>
                <a:latin typeface="Calibri"/>
              </a:rPr>
              <a:t>négociation</a:t>
            </a:r>
            <a:r>
              <a:rPr lang="en-US" sz="1800" b="1" i="0" u="none" strike="noStrike" kern="0" cap="none" spc="0" baseline="0" dirty="0">
                <a:solidFill>
                  <a:srgbClr val="FFFFFF"/>
                </a:solidFill>
                <a:uFillTx/>
                <a:latin typeface="Calibri"/>
              </a:rPr>
              <a:t>/</a:t>
            </a:r>
            <a:r>
              <a:rPr lang="en-US" sz="1800" b="1" i="0" u="none" strike="noStrike" kern="0" cap="none" spc="0" baseline="0" dirty="0" err="1">
                <a:solidFill>
                  <a:srgbClr val="FFFFFF"/>
                </a:solidFill>
                <a:uFillTx/>
                <a:latin typeface="Calibri"/>
              </a:rPr>
              <a:t>mois</a:t>
            </a:r>
            <a:r>
              <a:rPr lang="en-US" sz="1800" b="1" i="0" u="none" strike="noStrike" kern="0" cap="none" spc="0" baseline="0" dirty="0">
                <a:solidFill>
                  <a:srgbClr val="FFFFFF"/>
                </a:solidFill>
                <a:uFillTx/>
                <a:latin typeface="Calibri"/>
              </a:rPr>
              <a:t> et 1 </a:t>
            </a:r>
            <a:r>
              <a:rPr lang="en-US" sz="1800" b="1" i="0" u="none" strike="noStrike" kern="0" cap="none" spc="0" baseline="0" dirty="0" err="1">
                <a:solidFill>
                  <a:srgbClr val="FFFFFF"/>
                </a:solidFill>
                <a:uFillTx/>
                <a:latin typeface="Calibri"/>
              </a:rPr>
              <a:t>prépa</a:t>
            </a:r>
            <a:endParaRPr lang="en-US" sz="2400" b="0" i="0" u="none" strike="noStrike" kern="0" cap="none" spc="0" baseline="0" dirty="0">
              <a:solidFill>
                <a:srgbClr val="000000"/>
              </a:solidFill>
              <a:uFillTx/>
              <a:latin typeface="Calibri"/>
            </a:endParaRPr>
          </a:p>
        </p:txBody>
      </p:sp>
      <p:sp>
        <p:nvSpPr>
          <p:cNvPr id="10" name="Espace réservé du numéro de diapositive 9">
            <a:extLst>
              <a:ext uri="{FF2B5EF4-FFF2-40B4-BE49-F238E27FC236}">
                <a16:creationId xmlns:a16="http://schemas.microsoft.com/office/drawing/2014/main" id="{82B9B353-70C5-42D0-B354-6D7760D9094A}"/>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673DC26-7157-414B-A82F-BA798884C45B}" type="slidenum">
              <a:t>8</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0"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727463" y="664979"/>
            <a:ext cx="6336828" cy="58058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0" cap="none" spc="0" baseline="0" dirty="0">
                <a:solidFill>
                  <a:srgbClr val="FFFFFF"/>
                </a:solidFill>
                <a:uFillTx/>
                <a:latin typeface="Calibri"/>
              </a:rPr>
              <a:t>VOS DELEGUES SYNDICAUX :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r>
              <a:rPr lang="en-US" sz="1800" b="1" i="0" u="none" strike="noStrike" kern="0" cap="none" spc="0" baseline="0" dirty="0">
                <a:solidFill>
                  <a:srgbClr val="FFFFFF"/>
                </a:solidFill>
                <a:uFillTx/>
                <a:latin typeface="Calibri"/>
              </a:rPr>
              <a:t>Samuel COSNUAU            Gilles BERNADEAUX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0" cap="none" spc="0" baseline="0" dirty="0">
              <a:solidFill>
                <a:srgbClr val="FFFFFF"/>
              </a:solidFill>
              <a:uFillTx/>
              <a:latin typeface="Calibri"/>
            </a:endParaRPr>
          </a:p>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dirty="0">
                <a:solidFill>
                  <a:srgbClr val="FFFFFF"/>
                </a:solidFill>
                <a:uFillTx/>
                <a:latin typeface="Calibri"/>
              </a:rPr>
              <a:t> Gersende LERAY              </a:t>
            </a:r>
            <a:r>
              <a:rPr lang="en-US" sz="1800" b="1" u="none" strike="noStrike" kern="0" cap="none" spc="0" baseline="0" dirty="0">
                <a:solidFill>
                  <a:srgbClr val="FFFFFF"/>
                </a:solidFill>
                <a:uFillTx/>
                <a:latin typeface="Calibri"/>
              </a:rPr>
              <a:t>Laurent GABET</a:t>
            </a:r>
          </a:p>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b="1" kern="0" dirty="0">
              <a:solidFill>
                <a:srgbClr val="FFFFFF"/>
              </a:solidFill>
              <a:latin typeface="Calibri"/>
            </a:endParaRPr>
          </a:p>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u="none" strike="noStrike" kern="0" cap="none" spc="0" baseline="0" dirty="0">
                <a:solidFill>
                  <a:srgbClr val="FFFFFF"/>
                </a:solidFill>
                <a:uFillTx/>
                <a:latin typeface="Calibri"/>
              </a:rPr>
              <a:t>Rachel DUMONT               Lynda LAIR</a:t>
            </a:r>
          </a:p>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b="1" kern="0" dirty="0">
              <a:solidFill>
                <a:srgbClr val="FFFFFF"/>
              </a:solidFill>
              <a:latin typeface="Calibri"/>
            </a:endParaRPr>
          </a:p>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u="none" strike="noStrike" kern="0" cap="none" spc="0" baseline="0" dirty="0" err="1">
                <a:solidFill>
                  <a:srgbClr val="FFFFFF"/>
                </a:solidFill>
                <a:uFillTx/>
                <a:latin typeface="Calibri"/>
              </a:rPr>
              <a:t>Jérôme</a:t>
            </a:r>
            <a:r>
              <a:rPr lang="en-US" sz="1800" b="1" u="none" strike="noStrike" kern="0" cap="none" spc="0" baseline="0" dirty="0">
                <a:solidFill>
                  <a:srgbClr val="FFFFFF"/>
                </a:solidFill>
                <a:uFillTx/>
                <a:latin typeface="Calibri"/>
              </a:rPr>
              <a:t> PANNIER               Audrey JEZEK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1" u="none" strike="noStrike" kern="0" cap="none" spc="0" baseline="0" dirty="0">
                <a:solidFill>
                  <a:srgbClr val="FFFFFF"/>
                </a:solidFill>
                <a:uFillTx/>
                <a:latin typeface="Calibri"/>
              </a:rPr>
              <a:t>  </a:t>
            </a:r>
            <a:r>
              <a:rPr lang="en-US" sz="1800" b="0" i="0" u="none" strike="noStrike" kern="0" cap="none" spc="0" baseline="0" dirty="0">
                <a:solidFill>
                  <a:srgbClr val="000000"/>
                </a:solidFill>
                <a:uFillTx/>
                <a:latin typeface="Calibri"/>
              </a:rPr>
              <a:t> </a:t>
            </a: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t>9</a:t>
            </a:fld>
            <a:endParaRPr lang="fr-FR" sz="1200" b="0" i="0" u="none" strike="noStrike" kern="1200" cap="none" spc="0" baseline="0">
              <a:solidFill>
                <a:srgbClr val="898989"/>
              </a:solidFill>
              <a:uFillTx/>
              <a:latin typeface="Calibri"/>
            </a:endParaRPr>
          </a:p>
        </p:txBody>
      </p:sp>
      <p:pic>
        <p:nvPicPr>
          <p:cNvPr id="13" name="Image 12">
            <a:extLst>
              <a:ext uri="{FF2B5EF4-FFF2-40B4-BE49-F238E27FC236}">
                <a16:creationId xmlns:a16="http://schemas.microsoft.com/office/drawing/2014/main" id="{039B0939-E689-4745-85C5-5D380C5E2D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095" y="3978342"/>
            <a:ext cx="1016000" cy="1234440"/>
          </a:xfrm>
          <a:prstGeom prst="rect">
            <a:avLst/>
          </a:prstGeom>
        </p:spPr>
      </p:pic>
      <p:pic>
        <p:nvPicPr>
          <p:cNvPr id="12" name="Image 11">
            <a:extLst>
              <a:ext uri="{FF2B5EF4-FFF2-40B4-BE49-F238E27FC236}">
                <a16:creationId xmlns:a16="http://schemas.microsoft.com/office/drawing/2014/main" id="{8891B4A1-35DD-47FE-A65C-4834D0B641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631" y="5215275"/>
            <a:ext cx="937426" cy="1171783"/>
          </a:xfrm>
          <a:prstGeom prst="rect">
            <a:avLst/>
          </a:prstGeom>
        </p:spPr>
      </p:pic>
      <p:pic>
        <p:nvPicPr>
          <p:cNvPr id="18" name="Image 17">
            <a:extLst>
              <a:ext uri="{FF2B5EF4-FFF2-40B4-BE49-F238E27FC236}">
                <a16:creationId xmlns:a16="http://schemas.microsoft.com/office/drawing/2014/main" id="{3353D509-E3A1-43AF-807A-02249FFD1C6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700845" y="5214773"/>
            <a:ext cx="933897" cy="1256092"/>
          </a:xfrm>
          <a:prstGeom prst="rect">
            <a:avLst/>
          </a:prstGeom>
        </p:spPr>
      </p:pic>
      <p:pic>
        <p:nvPicPr>
          <p:cNvPr id="24" name="Image 23">
            <a:extLst>
              <a:ext uri="{FF2B5EF4-FFF2-40B4-BE49-F238E27FC236}">
                <a16:creationId xmlns:a16="http://schemas.microsoft.com/office/drawing/2014/main" id="{32DBA9A0-E758-4151-87D0-29D6E286A04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999596" y="3975705"/>
            <a:ext cx="863913" cy="1239715"/>
          </a:xfrm>
          <a:prstGeom prst="rect">
            <a:avLst/>
          </a:prstGeom>
        </p:spPr>
      </p:pic>
      <p:pic>
        <p:nvPicPr>
          <p:cNvPr id="10" name="Image 9"/>
          <p:cNvPicPr>
            <a:picLocks noChangeAspect="1"/>
          </p:cNvPicPr>
          <p:nvPr/>
        </p:nvPicPr>
        <p:blipFill>
          <a:blip r:embed="rId7"/>
          <a:stretch>
            <a:fillRect/>
          </a:stretch>
        </p:blipFill>
        <p:spPr>
          <a:xfrm>
            <a:off x="6734691" y="5212782"/>
            <a:ext cx="981541" cy="1213209"/>
          </a:xfrm>
          <a:prstGeom prst="rect">
            <a:avLst/>
          </a:prstGeom>
        </p:spPr>
      </p:pic>
      <p:pic>
        <p:nvPicPr>
          <p:cNvPr id="19" name="Imag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8570" y="5180887"/>
            <a:ext cx="1016975" cy="1251661"/>
          </a:xfrm>
          <a:prstGeom prst="rect">
            <a:avLst/>
          </a:prstGeom>
        </p:spPr>
      </p:pic>
      <p:pic>
        <p:nvPicPr>
          <p:cNvPr id="20" name="Imag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40160" y="3975705"/>
            <a:ext cx="877663" cy="1223566"/>
          </a:xfrm>
          <a:prstGeom prst="rect">
            <a:avLst/>
          </a:prstGeom>
        </p:spPr>
      </p:pic>
      <p:pic>
        <p:nvPicPr>
          <p:cNvPr id="11" name="Image 10"/>
          <p:cNvPicPr>
            <a:picLocks noChangeAspect="1"/>
          </p:cNvPicPr>
          <p:nvPr/>
        </p:nvPicPr>
        <p:blipFill>
          <a:blip r:embed="rId10"/>
          <a:stretch>
            <a:fillRect/>
          </a:stretch>
        </p:blipFill>
        <p:spPr>
          <a:xfrm>
            <a:off x="2660485" y="3975705"/>
            <a:ext cx="927272" cy="11936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C8C6D18-7AD0-4722-97DB-C21D47924246}"/>
              </a:ext>
            </a:extLst>
          </p:cNvPr>
          <p:cNvPicPr>
            <a:picLocks noChangeAspect="1"/>
          </p:cNvPicPr>
          <p:nvPr/>
        </p:nvPicPr>
        <p:blipFill>
          <a:blip r:embed="rId2"/>
          <a:srcRect/>
          <a:stretch>
            <a:fillRect/>
          </a:stretch>
        </p:blipFill>
        <p:spPr>
          <a:xfrm>
            <a:off x="1435608" y="45500"/>
            <a:ext cx="7488113" cy="6723107"/>
          </a:xfrm>
          <a:prstGeom prst="rect">
            <a:avLst/>
          </a:prstGeom>
          <a:noFill/>
          <a:ln>
            <a:noFill/>
          </a:ln>
        </p:spPr>
      </p:pic>
      <p:sp>
        <p:nvSpPr>
          <p:cNvPr id="3" name="ZoneTexte 14">
            <a:extLst>
              <a:ext uri="{FF2B5EF4-FFF2-40B4-BE49-F238E27FC236}">
                <a16:creationId xmlns:a16="http://schemas.microsoft.com/office/drawing/2014/main" id="{03981FFD-A51B-4DFC-BEB9-AE3F9DB8819C}"/>
              </a:ext>
            </a:extLst>
          </p:cNvPr>
          <p:cNvSpPr txBox="1"/>
          <p:nvPr/>
        </p:nvSpPr>
        <p:spPr>
          <a:xfrm>
            <a:off x="395532" y="4492977"/>
            <a:ext cx="2720202" cy="2230139"/>
          </a:xfrm>
          <a:prstGeom prst="rect">
            <a:avLst/>
          </a:prstGeom>
          <a:noFill/>
          <a:ln>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1" i="0" u="none" strike="noStrike" kern="1200" cap="none" spc="0" baseline="0">
                <a:solidFill>
                  <a:srgbClr val="E46C0A"/>
                </a:solidFill>
                <a:uFillTx/>
                <a:latin typeface="Gotham Black" pitchFamily="2"/>
                <a:ea typeface="ＭＳ Ｐゴシック" pitchFamily="48"/>
                <a:cs typeface="Arial" pitchFamily="34"/>
              </a:rPr>
              <a:t>LA CFDT, C’EST NOUS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400" b="1" i="0" u="none" strike="noStrike" kern="0" cap="none" spc="0" baseline="0">
              <a:solidFill>
                <a:srgbClr val="E46C0A"/>
              </a:solidFill>
              <a:uFillTx/>
              <a:latin typeface="Gotham Black" pitchFamily="2"/>
              <a:ea typeface="ＭＳ Ｐゴシック" pitchFamily="48"/>
              <a:cs typeface="Arial"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E46C0A"/>
                </a:solidFill>
                <a:uFillTx/>
                <a:latin typeface="Gotham Black" pitchFamily="2"/>
                <a:ea typeface="ＭＳ Ｐゴシック" pitchFamily="48"/>
                <a:cs typeface="Arial" pitchFamily="34"/>
              </a:rPr>
              <a:t>Mieux comprendre la CFDT et son organisation, et l’action de la démocratie dans la CFDT</a:t>
            </a:r>
          </a:p>
        </p:txBody>
      </p:sp>
      <p:sp>
        <p:nvSpPr>
          <p:cNvPr id="4" name="Espace réservé du numéro de diapositive 3">
            <a:extLst>
              <a:ext uri="{FF2B5EF4-FFF2-40B4-BE49-F238E27FC236}">
                <a16:creationId xmlns:a16="http://schemas.microsoft.com/office/drawing/2014/main" id="{627A2AD3-AE9B-4621-8D37-9CD9F35FC046}"/>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DC74A8A-7163-48FF-B2F3-C7C31F3F0F0D}" type="slidenum">
              <a:t>10</a:t>
            </a:fld>
            <a:endParaRPr lang="fr-FR" sz="1200" b="0" i="0" u="none" strike="noStrike" kern="1200" cap="none" spc="0" baseline="0">
              <a:solidFill>
                <a:srgbClr val="898989"/>
              </a:solidFill>
              <a:uFillTx/>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427939" y="539534"/>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sng" strike="noStrike" kern="0" cap="none" spc="0" baseline="0" dirty="0">
                <a:solidFill>
                  <a:srgbClr val="FFFFFF"/>
                </a:solidFill>
                <a:uFillTx/>
                <a:latin typeface="Calibri"/>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u="sng" kern="0" dirty="0">
                <a:solidFill>
                  <a:srgbClr val="FFFFFF"/>
                </a:solidFill>
                <a:latin typeface="Calibri"/>
              </a:rPr>
              <a:t>LE</a:t>
            </a:r>
            <a:r>
              <a:rPr lang="en-US" sz="2800" b="0" i="0" u="sng" strike="noStrike" kern="0" cap="none" spc="0" baseline="0" dirty="0">
                <a:solidFill>
                  <a:srgbClr val="FFFFFF"/>
                </a:solidFill>
                <a:uFillTx/>
                <a:latin typeface="Calibri"/>
              </a:rPr>
              <a:t> COMITE SOCIAL ECONOMIQUE</a:t>
            </a:r>
            <a:r>
              <a:rPr lang="en-US" sz="2800" b="0" i="0" u="sng" strike="noStrike" kern="0" cap="none" spc="0" dirty="0">
                <a:solidFill>
                  <a:srgbClr val="FFFFFF"/>
                </a:solidFill>
                <a:uFillTx/>
                <a:latin typeface="Calibri"/>
              </a:rPr>
              <a:t> (CSE)</a:t>
            </a:r>
            <a:endParaRPr lang="en-US" sz="2800" b="0" i="0" u="sng"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u="sng" kern="0" dirty="0" err="1">
                <a:solidFill>
                  <a:srgbClr val="FFFFFF"/>
                </a:solidFill>
                <a:latin typeface="Calibri"/>
              </a:rPr>
              <a:t>C</a:t>
            </a:r>
            <a:r>
              <a:rPr lang="en-US" sz="2800" b="0" i="0" u="sng" strike="noStrike" kern="0" cap="none" spc="0" baseline="0" dirty="0" err="1">
                <a:solidFill>
                  <a:srgbClr val="FFFFFF"/>
                </a:solidFill>
                <a:uFillTx/>
                <a:latin typeface="Calibri"/>
              </a:rPr>
              <a:t>’est</a:t>
            </a:r>
            <a:r>
              <a:rPr lang="en-US" sz="2800" b="0" i="0" u="sng" strike="noStrike" kern="0" cap="none" spc="0" baseline="0" dirty="0">
                <a:solidFill>
                  <a:srgbClr val="FFFFFF"/>
                </a:solidFill>
                <a:uFillTx/>
                <a:latin typeface="Calibri"/>
              </a:rPr>
              <a:t> quoi </a:t>
            </a:r>
            <a:r>
              <a:rPr lang="en-US" sz="2800" b="0" i="0" u="none" strike="noStrike" kern="0" cap="none" spc="0" baseline="0" dirty="0">
                <a:solidFill>
                  <a:srgbClr val="FFFFFF"/>
                </a:solidFill>
                <a:uFillTx/>
                <a:latin typeface="Calibri"/>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800" b="0" i="0" u="none" strike="noStrike" kern="0" cap="none" spc="0" baseline="0" dirty="0">
              <a:solidFill>
                <a:srgbClr val="FFFFFF"/>
              </a:solidFill>
              <a:uFillTx/>
              <a:latin typeface="Calibri"/>
            </a:endParaRP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kern="0" dirty="0" err="1">
                <a:solidFill>
                  <a:srgbClr val="FFFFFF"/>
                </a:solidFill>
              </a:rPr>
              <a:t>Une</a:t>
            </a:r>
            <a:r>
              <a:rPr lang="en-US" kern="0" dirty="0">
                <a:solidFill>
                  <a:srgbClr val="FFFFFF"/>
                </a:solidFill>
              </a:rPr>
              <a:t> </a:t>
            </a:r>
            <a:r>
              <a:rPr lang="en-US" kern="0" dirty="0" err="1">
                <a:solidFill>
                  <a:srgbClr val="FFFFFF"/>
                </a:solidFill>
              </a:rPr>
              <a:t>seule</a:t>
            </a:r>
            <a:r>
              <a:rPr lang="en-US" kern="0" dirty="0">
                <a:solidFill>
                  <a:srgbClr val="FFFFFF"/>
                </a:solidFill>
              </a:rPr>
              <a:t> et </a:t>
            </a:r>
            <a:r>
              <a:rPr lang="en-US" kern="0" dirty="0" err="1">
                <a:solidFill>
                  <a:srgbClr val="FFFFFF"/>
                </a:solidFill>
              </a:rPr>
              <a:t>même</a:t>
            </a:r>
            <a:r>
              <a:rPr lang="en-US" kern="0" dirty="0">
                <a:solidFill>
                  <a:srgbClr val="FFFFFF"/>
                </a:solidFill>
              </a:rPr>
              <a:t> instance avec les missions des CE, CHSCT et DP</a:t>
            </a: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err="1">
                <a:solidFill>
                  <a:srgbClr val="FFFFFF"/>
                </a:solidFill>
                <a:latin typeface="Calibri"/>
              </a:rPr>
              <a:t>C</a:t>
            </a:r>
            <a:r>
              <a:rPr lang="en-US" sz="1800" b="0" i="0" u="none" strike="noStrike" kern="0" cap="none" spc="0" baseline="0" dirty="0" err="1">
                <a:solidFill>
                  <a:srgbClr val="FFFFFF"/>
                </a:solidFill>
                <a:uFillTx/>
                <a:latin typeface="Calibri"/>
              </a:rPr>
              <a:t>omposé</a:t>
            </a:r>
            <a:r>
              <a:rPr lang="en-US" sz="1800" b="0" i="0" u="none" strike="noStrike" kern="0" cap="none" spc="0" baseline="0" dirty="0">
                <a:solidFill>
                  <a:srgbClr val="FFFFFF"/>
                </a:solidFill>
                <a:uFillTx/>
                <a:latin typeface="Calibri"/>
              </a:rPr>
              <a:t> de 22 titulaires et 22 supplé</a:t>
            </a:r>
            <a:r>
              <a:rPr lang="en-US" kern="0" dirty="0">
                <a:solidFill>
                  <a:srgbClr val="FFFFFF"/>
                </a:solidFill>
                <a:latin typeface="Calibri"/>
              </a:rPr>
              <a:t>ants.</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kern="0" dirty="0">
              <a:solidFill>
                <a:srgbClr val="FFFFFF"/>
              </a:solidFill>
              <a:latin typeface="Calibri"/>
            </a:endParaRP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a:solidFill>
                  <a:srgbClr val="FFFFFF"/>
                </a:solidFill>
                <a:latin typeface="Calibri"/>
              </a:rPr>
              <a:t>S</a:t>
            </a:r>
            <a:r>
              <a:rPr lang="en-US" sz="1800" b="0" i="0" u="none" strike="noStrike" kern="0" cap="none" spc="0" baseline="0" dirty="0">
                <a:solidFill>
                  <a:srgbClr val="FFFFFF"/>
                </a:solidFill>
                <a:uFillTx/>
                <a:latin typeface="Calibri"/>
              </a:rPr>
              <a:t>e </a:t>
            </a:r>
            <a:r>
              <a:rPr lang="en-US" sz="1800" b="0" i="0" u="none" strike="noStrike" kern="0" cap="none" spc="0" baseline="0" dirty="0" err="1">
                <a:solidFill>
                  <a:srgbClr val="FFFFFF"/>
                </a:solidFill>
                <a:uFillTx/>
                <a:latin typeface="Calibri"/>
              </a:rPr>
              <a:t>réunit</a:t>
            </a:r>
            <a:r>
              <a:rPr lang="en-US" sz="1800" b="0" i="0" u="none" strike="noStrike" kern="0" cap="none" spc="0" baseline="0" dirty="0">
                <a:solidFill>
                  <a:srgbClr val="FFFFFF"/>
                </a:solidFill>
                <a:uFillTx/>
                <a:latin typeface="Calibri"/>
              </a:rPr>
              <a:t> </a:t>
            </a:r>
            <a:r>
              <a:rPr lang="en-US" sz="1800" b="0" i="0" u="none" strike="noStrike" kern="0" cap="none" spc="0" baseline="0" dirty="0" err="1">
                <a:solidFill>
                  <a:srgbClr val="FFFFFF"/>
                </a:solidFill>
                <a:uFillTx/>
                <a:latin typeface="Calibri"/>
              </a:rPr>
              <a:t>une</a:t>
            </a:r>
            <a:r>
              <a:rPr lang="en-US" sz="1800" b="0" i="0" u="none" strike="noStrike" kern="0" cap="none" spc="0" baseline="0" dirty="0">
                <a:solidFill>
                  <a:srgbClr val="FFFFFF"/>
                </a:solidFill>
                <a:uFillTx/>
                <a:latin typeface="Calibri"/>
              </a:rPr>
              <a:t> fois par mois avec la direction, pour donner son avis concernant les sujets économiques, sociaux, de santé,</a:t>
            </a:r>
            <a:r>
              <a:rPr lang="en-US" sz="1800" b="0" i="0" u="none" strike="noStrike" kern="0" cap="none" spc="0" dirty="0">
                <a:solidFill>
                  <a:srgbClr val="FFFFFF"/>
                </a:solidFill>
                <a:uFillTx/>
                <a:latin typeface="Calibri"/>
              </a:rPr>
              <a:t> </a:t>
            </a:r>
            <a:r>
              <a:rPr lang="en-US" sz="1800" b="0" i="0" u="none" strike="noStrike" kern="0" cap="none" spc="0" baseline="0" dirty="0">
                <a:solidFill>
                  <a:srgbClr val="FFFFFF"/>
                </a:solidFill>
                <a:uFillTx/>
                <a:latin typeface="Calibri"/>
              </a:rPr>
              <a:t>de</a:t>
            </a:r>
            <a:r>
              <a:rPr lang="en-US" sz="1800" b="0" i="0" u="none" strike="noStrike" kern="0" cap="none" spc="0" dirty="0">
                <a:solidFill>
                  <a:srgbClr val="FFFFFF"/>
                </a:solidFill>
                <a:uFillTx/>
                <a:latin typeface="Calibri"/>
              </a:rPr>
              <a:t> </a:t>
            </a:r>
            <a:r>
              <a:rPr lang="en-US" sz="1800" b="0" i="0" u="none" strike="noStrike" kern="0" cap="none" spc="0" baseline="0" dirty="0" err="1">
                <a:solidFill>
                  <a:srgbClr val="FFFFFF"/>
                </a:solidFill>
                <a:uFillTx/>
                <a:latin typeface="Calibri"/>
              </a:rPr>
              <a:t>sécurité</a:t>
            </a:r>
            <a:r>
              <a:rPr lang="en-US" sz="1800" b="0" i="0" u="none" strike="noStrike" kern="0" cap="none" spc="0" baseline="0" dirty="0">
                <a:solidFill>
                  <a:srgbClr val="FFFFFF"/>
                </a:solidFill>
                <a:uFillTx/>
                <a:latin typeface="Calibri"/>
              </a:rPr>
              <a:t>, de conditions de travail </a:t>
            </a:r>
            <a:r>
              <a:rPr lang="en-US" sz="1800" b="0" i="0" u="none" strike="noStrike" kern="0" cap="none" spc="0" baseline="0" dirty="0" err="1">
                <a:solidFill>
                  <a:srgbClr val="FFFFFF"/>
                </a:solidFill>
                <a:uFillTx/>
                <a:latin typeface="Calibri"/>
              </a:rPr>
              <a:t>dans</a:t>
            </a:r>
            <a:r>
              <a:rPr lang="en-US" sz="1800" b="0" i="0" u="none" strike="noStrike" kern="0" cap="none" spc="0" baseline="0" dirty="0">
                <a:solidFill>
                  <a:srgbClr val="FFFFFF"/>
                </a:solidFill>
                <a:uFillTx/>
                <a:latin typeface="Calibri"/>
              </a:rPr>
              <a:t> l’entreprise.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err="1">
                <a:solidFill>
                  <a:srgbClr val="FFFFFF"/>
                </a:solidFill>
                <a:latin typeface="Calibri"/>
              </a:rPr>
              <a:t>Gère</a:t>
            </a:r>
            <a:r>
              <a:rPr lang="en-US" kern="0" dirty="0">
                <a:solidFill>
                  <a:srgbClr val="FFFFFF"/>
                </a:solidFill>
                <a:latin typeface="Calibri"/>
              </a:rPr>
              <a:t> les </a:t>
            </a:r>
            <a:r>
              <a:rPr lang="en-US" kern="0" dirty="0" err="1">
                <a:solidFill>
                  <a:srgbClr val="FFFFFF"/>
                </a:solidFill>
                <a:latin typeface="Calibri"/>
              </a:rPr>
              <a:t>activités</a:t>
            </a:r>
            <a:r>
              <a:rPr lang="en-US" kern="0" dirty="0">
                <a:solidFill>
                  <a:srgbClr val="FFFFFF"/>
                </a:solidFill>
                <a:latin typeface="Calibri"/>
              </a:rPr>
              <a:t> </a:t>
            </a:r>
            <a:r>
              <a:rPr lang="en-US" kern="0" dirty="0" err="1">
                <a:solidFill>
                  <a:srgbClr val="FFFFFF"/>
                </a:solidFill>
                <a:latin typeface="Calibri"/>
              </a:rPr>
              <a:t>sociales</a:t>
            </a:r>
            <a:r>
              <a:rPr lang="en-US" kern="0" dirty="0">
                <a:solidFill>
                  <a:srgbClr val="FFFFFF"/>
                </a:solidFill>
                <a:latin typeface="Calibri"/>
              </a:rPr>
              <a:t> et </a:t>
            </a:r>
            <a:r>
              <a:rPr lang="en-US" kern="0" dirty="0" err="1">
                <a:solidFill>
                  <a:srgbClr val="FFFFFF"/>
                </a:solidFill>
                <a:latin typeface="Calibri"/>
              </a:rPr>
              <a:t>culturelles</a:t>
            </a:r>
            <a:r>
              <a:rPr lang="en-US" kern="0" dirty="0">
                <a:solidFill>
                  <a:srgbClr val="FFFFFF"/>
                </a:solidFill>
                <a:latin typeface="Calibri"/>
              </a:rPr>
              <a:t> avec le même budget.</a:t>
            </a: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kern="0" dirty="0">
              <a:solidFill>
                <a:srgbClr val="FFFFFF"/>
              </a:solidFill>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kern="0" dirty="0">
              <a:solidFill>
                <a:srgbClr val="000000"/>
              </a:solidFill>
              <a:latin typeface="Calibri"/>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t>11</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494399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427939" y="539534"/>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u="sng" kern="0" dirty="0">
                <a:solidFill>
                  <a:srgbClr val="FFFFFF"/>
                </a:solidFill>
                <a:latin typeface="Calibri"/>
              </a:rPr>
              <a:t>Les commissions </a:t>
            </a:r>
            <a:r>
              <a:rPr lang="en-US" sz="2400" u="sng" kern="0" dirty="0" err="1">
                <a:solidFill>
                  <a:srgbClr val="FFFFFF"/>
                </a:solidFill>
                <a:latin typeface="Calibri"/>
              </a:rPr>
              <a:t>obligatoires</a:t>
            </a:r>
            <a:r>
              <a:rPr lang="en-US" sz="2400" u="sng" kern="0" dirty="0">
                <a:solidFill>
                  <a:srgbClr val="FFFFFF"/>
                </a:solidFill>
                <a:latin typeface="Calibri"/>
              </a:rPr>
              <a:t> du CSE </a:t>
            </a:r>
            <a:r>
              <a:rPr lang="en-US" kern="0" dirty="0">
                <a:solidFill>
                  <a:srgbClr val="FFFFFF"/>
                </a:solidFill>
                <a:latin typeface="Calibri"/>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marR="0" lvl="0" indent="-342900" algn="just" defTabSz="914400" rtl="0" fontAlgn="auto" hangingPunct="1">
              <a:lnSpc>
                <a:spcPct val="100000"/>
              </a:lnSpc>
              <a:spcBef>
                <a:spcPts val="0"/>
              </a:spcBef>
              <a:spcAft>
                <a:spcPts val="0"/>
              </a:spcAft>
              <a:buFont typeface="Wingdings" panose="05000000000000000000" pitchFamily="2" charset="2"/>
              <a:buChar char="Ø"/>
              <a:tabLst/>
              <a:defRPr sz="1800" b="0" i="0" u="none" strike="noStrike" kern="0" cap="none" spc="0" baseline="0">
                <a:solidFill>
                  <a:srgbClr val="000000"/>
                </a:solidFill>
                <a:uFillTx/>
              </a:defRPr>
            </a:pPr>
            <a:r>
              <a:rPr lang="en-US" sz="2000" b="1" kern="0" dirty="0">
                <a:solidFill>
                  <a:srgbClr val="FFFFFF"/>
                </a:solidFill>
                <a:latin typeface="Calibri"/>
              </a:rPr>
              <a:t>Commission Santé, </a:t>
            </a:r>
            <a:r>
              <a:rPr lang="en-US" sz="2000" b="1" kern="0" dirty="0" err="1">
                <a:solidFill>
                  <a:srgbClr val="FFFFFF"/>
                </a:solidFill>
                <a:latin typeface="Calibri"/>
              </a:rPr>
              <a:t>Sécurité</a:t>
            </a:r>
            <a:r>
              <a:rPr lang="en-US" sz="2000" b="1" kern="0" dirty="0">
                <a:solidFill>
                  <a:srgbClr val="FFFFFF"/>
                </a:solidFill>
                <a:latin typeface="Calibri"/>
              </a:rPr>
              <a:t> et Conditions de Travail </a:t>
            </a:r>
            <a:r>
              <a:rPr lang="en-US" kern="0" dirty="0">
                <a:solidFill>
                  <a:srgbClr val="FFFFFF"/>
                </a:solidFill>
                <a:latin typeface="Calibri"/>
              </a:rPr>
              <a:t>(CSSCT) composée de 6 </a:t>
            </a:r>
            <a:r>
              <a:rPr lang="en-US" kern="0" dirty="0" err="1">
                <a:solidFill>
                  <a:srgbClr val="FFFFFF"/>
                </a:solidFill>
                <a:latin typeface="Calibri"/>
              </a:rPr>
              <a:t>membres</a:t>
            </a:r>
            <a:r>
              <a:rPr lang="en-US" kern="0" dirty="0">
                <a:solidFill>
                  <a:srgbClr val="FFFFFF"/>
                </a:solidFill>
                <a:latin typeface="Calibri"/>
              </a:rPr>
              <a:t> </a:t>
            </a:r>
            <a:r>
              <a:rPr lang="en-US" kern="0" dirty="0" err="1">
                <a:solidFill>
                  <a:srgbClr val="FFFFFF"/>
                </a:solidFill>
                <a:latin typeface="Calibri"/>
              </a:rPr>
              <a:t>titulaires</a:t>
            </a:r>
            <a:r>
              <a:rPr lang="en-US" kern="0" dirty="0">
                <a:solidFill>
                  <a:srgbClr val="FFFFFF"/>
                </a:solidFill>
                <a:latin typeface="Calibri"/>
              </a:rPr>
              <a:t> et 6 </a:t>
            </a:r>
            <a:r>
              <a:rPr lang="en-US" kern="0" dirty="0" err="1">
                <a:solidFill>
                  <a:srgbClr val="FFFFFF"/>
                </a:solidFill>
                <a:latin typeface="Calibri"/>
              </a:rPr>
              <a:t>membres</a:t>
            </a:r>
            <a:r>
              <a:rPr lang="en-US" kern="0" dirty="0">
                <a:solidFill>
                  <a:srgbClr val="FFFFFF"/>
                </a:solidFill>
                <a:latin typeface="Calibri"/>
              </a:rPr>
              <a:t> </a:t>
            </a:r>
            <a:r>
              <a:rPr lang="en-US" kern="0" dirty="0" err="1">
                <a:solidFill>
                  <a:srgbClr val="FFFFFF"/>
                </a:solidFill>
                <a:latin typeface="Calibri"/>
              </a:rPr>
              <a:t>suppléants</a:t>
            </a:r>
            <a:r>
              <a:rPr lang="en-US" kern="0" dirty="0">
                <a:solidFill>
                  <a:srgbClr val="FFFFFF"/>
                </a:solidFill>
                <a:latin typeface="Calibri"/>
              </a:rPr>
              <a:t> </a:t>
            </a:r>
            <a:r>
              <a:rPr lang="en-US" kern="0" dirty="0" err="1">
                <a:solidFill>
                  <a:srgbClr val="FFFFFF"/>
                </a:solidFill>
                <a:latin typeface="Calibri"/>
              </a:rPr>
              <a:t>élus</a:t>
            </a:r>
            <a:r>
              <a:rPr lang="en-US" kern="0" dirty="0">
                <a:solidFill>
                  <a:srgbClr val="FFFFFF"/>
                </a:solidFill>
                <a:latin typeface="Calibri"/>
              </a:rPr>
              <a:t> parmi les membres du CSE, </a:t>
            </a:r>
            <a:r>
              <a:rPr lang="en-US" kern="0" dirty="0" err="1">
                <a:solidFill>
                  <a:srgbClr val="FFFFFF"/>
                </a:solidFill>
                <a:latin typeface="Calibri"/>
              </a:rPr>
              <a:t>dont</a:t>
            </a:r>
            <a:r>
              <a:rPr lang="en-US" kern="0" dirty="0">
                <a:solidFill>
                  <a:srgbClr val="FFFFFF"/>
                </a:solidFill>
                <a:latin typeface="Calibri"/>
              </a:rPr>
              <a:t> 1 </a:t>
            </a:r>
            <a:r>
              <a:rPr lang="en-US" kern="0" dirty="0" err="1">
                <a:solidFill>
                  <a:srgbClr val="FFFFFF"/>
                </a:solidFill>
                <a:latin typeface="Calibri"/>
              </a:rPr>
              <a:t>référent</a:t>
            </a:r>
            <a:r>
              <a:rPr lang="en-US" kern="0" dirty="0">
                <a:solidFill>
                  <a:srgbClr val="FFFFFF"/>
                </a:solidFill>
                <a:latin typeface="Calibri"/>
              </a:rPr>
              <a:t>. </a:t>
            </a:r>
          </a:p>
          <a:p>
            <a:pPr marL="342900" marR="0" lvl="0" indent="-34290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a:solidFill>
                  <a:srgbClr val="FFFFFF"/>
                </a:solidFill>
                <a:latin typeface="Calibri"/>
              </a:rPr>
              <a:t>Elle se réunit 4 fois par an.</a:t>
            </a:r>
          </a:p>
          <a:p>
            <a:pPr marL="342900" marR="0" lvl="0" indent="-34290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u="sng" kern="0" dirty="0">
                <a:solidFill>
                  <a:srgbClr val="FFFFFF"/>
                </a:solidFill>
              </a:rPr>
              <a:t>Son rôle </a:t>
            </a:r>
            <a:r>
              <a:rPr lang="en-US" kern="0" dirty="0">
                <a:solidFill>
                  <a:srgbClr val="FFFFFF"/>
                </a:solidFill>
              </a:rPr>
              <a:t>est d’éclairer le CSE sur les conditions de travail et </a:t>
            </a:r>
            <a:r>
              <a:rPr lang="en-US" kern="0" dirty="0" err="1">
                <a:solidFill>
                  <a:srgbClr val="FFFFFF"/>
                </a:solidFill>
              </a:rPr>
              <a:t>d’organiser</a:t>
            </a:r>
            <a:r>
              <a:rPr lang="en-US" kern="0" dirty="0">
                <a:solidFill>
                  <a:srgbClr val="FFFFFF"/>
                </a:solidFill>
              </a:rPr>
              <a:t> les visites des services et </a:t>
            </a:r>
            <a:r>
              <a:rPr lang="en-US" kern="0" dirty="0" err="1">
                <a:solidFill>
                  <a:srgbClr val="FFFFFF"/>
                </a:solidFill>
              </a:rPr>
              <a:t>agences</a:t>
            </a:r>
            <a:r>
              <a:rPr lang="en-US" kern="0" dirty="0">
                <a:solidFill>
                  <a:srgbClr val="FFFFFF"/>
                </a:solidFill>
              </a:rPr>
              <a:t>.</a:t>
            </a:r>
            <a:endParaRPr lang="en-US" kern="0" dirty="0">
              <a:solidFill>
                <a:srgbClr val="FFFFFF"/>
              </a:solidFill>
              <a:latin typeface="Calibri"/>
            </a:endParaRPr>
          </a:p>
          <a:p>
            <a:pPr marL="28575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Présidée par la Direction des Ressources Humaines de l’entreprise.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marR="0" lvl="0" indent="-342900" algn="just" defTabSz="914400" rtl="0" fontAlgn="auto" hangingPunct="1">
              <a:lnSpc>
                <a:spcPct val="100000"/>
              </a:lnSpc>
              <a:spcBef>
                <a:spcPts val="0"/>
              </a:spcBef>
              <a:spcAft>
                <a:spcPts val="0"/>
              </a:spcAft>
              <a:buFont typeface="Wingdings" panose="05000000000000000000" pitchFamily="2" charset="2"/>
              <a:buChar char="Ø"/>
              <a:tabLst/>
              <a:defRPr sz="1800" b="0" i="0" u="none" strike="noStrike" kern="0" cap="none" spc="0" baseline="0">
                <a:solidFill>
                  <a:srgbClr val="000000"/>
                </a:solidFill>
                <a:uFillTx/>
              </a:defRPr>
            </a:pPr>
            <a:r>
              <a:rPr lang="en-US" sz="2000" b="1" kern="0" dirty="0">
                <a:solidFill>
                  <a:srgbClr val="FFFFFF"/>
                </a:solidFill>
                <a:latin typeface="Calibri"/>
              </a:rPr>
              <a:t>Commission </a:t>
            </a:r>
            <a:r>
              <a:rPr lang="en-US" sz="2000" b="1" kern="0" dirty="0" err="1">
                <a:solidFill>
                  <a:srgbClr val="FFFFFF"/>
                </a:solidFill>
                <a:latin typeface="Calibri"/>
              </a:rPr>
              <a:t>Sociale</a:t>
            </a:r>
            <a:r>
              <a:rPr lang="en-US" sz="2000" b="1" kern="0" dirty="0">
                <a:solidFill>
                  <a:srgbClr val="FFFFFF"/>
                </a:solidFill>
                <a:latin typeface="Calibri"/>
              </a:rPr>
              <a:t> </a:t>
            </a:r>
            <a:r>
              <a:rPr lang="en-US" sz="2000" b="1" kern="0" dirty="0" err="1">
                <a:solidFill>
                  <a:srgbClr val="FFFFFF"/>
                </a:solidFill>
                <a:latin typeface="Calibri"/>
              </a:rPr>
              <a:t>Elargie</a:t>
            </a:r>
            <a:r>
              <a:rPr lang="en-US" sz="2000" b="1" kern="0" dirty="0">
                <a:solidFill>
                  <a:srgbClr val="FFFFFF"/>
                </a:solidFill>
                <a:latin typeface="Calibri"/>
              </a:rPr>
              <a:t> </a:t>
            </a:r>
            <a:r>
              <a:rPr lang="en-US" kern="0" dirty="0">
                <a:solidFill>
                  <a:srgbClr val="FFFFFF"/>
                </a:solidFill>
                <a:latin typeface="Calibri"/>
              </a:rPr>
              <a:t>composée de 6 </a:t>
            </a:r>
            <a:r>
              <a:rPr lang="en-US" kern="0" dirty="0" err="1">
                <a:solidFill>
                  <a:srgbClr val="FFFFFF"/>
                </a:solidFill>
                <a:latin typeface="Calibri"/>
              </a:rPr>
              <a:t>membres</a:t>
            </a:r>
            <a:r>
              <a:rPr lang="en-US" kern="0" dirty="0">
                <a:solidFill>
                  <a:srgbClr val="FFFFFF"/>
                </a:solidFill>
                <a:latin typeface="Calibri"/>
              </a:rPr>
              <a:t> </a:t>
            </a:r>
            <a:r>
              <a:rPr lang="en-US" kern="0" dirty="0" err="1">
                <a:solidFill>
                  <a:srgbClr val="FFFFFF"/>
                </a:solidFill>
                <a:latin typeface="Calibri"/>
              </a:rPr>
              <a:t>titulaires</a:t>
            </a:r>
            <a:r>
              <a:rPr lang="en-US" kern="0" dirty="0">
                <a:solidFill>
                  <a:srgbClr val="FFFFFF"/>
                </a:solidFill>
                <a:latin typeface="Calibri"/>
              </a:rPr>
              <a:t> et 6 </a:t>
            </a:r>
            <a:r>
              <a:rPr lang="en-US" kern="0" dirty="0" err="1">
                <a:solidFill>
                  <a:srgbClr val="FFFFFF"/>
                </a:solidFill>
                <a:latin typeface="Calibri"/>
              </a:rPr>
              <a:t>membres</a:t>
            </a:r>
            <a:r>
              <a:rPr lang="en-US" kern="0" dirty="0">
                <a:solidFill>
                  <a:srgbClr val="FFFFFF"/>
                </a:solidFill>
                <a:latin typeface="Calibri"/>
              </a:rPr>
              <a:t> </a:t>
            </a:r>
            <a:r>
              <a:rPr lang="en-US" kern="0" dirty="0" err="1">
                <a:solidFill>
                  <a:srgbClr val="FFFFFF"/>
                </a:solidFill>
                <a:latin typeface="Calibri"/>
              </a:rPr>
              <a:t>suppléants</a:t>
            </a:r>
            <a:r>
              <a:rPr lang="en-US" kern="0" dirty="0">
                <a:solidFill>
                  <a:srgbClr val="FFFFFF"/>
                </a:solidFill>
                <a:latin typeface="Calibri"/>
              </a:rPr>
              <a:t> </a:t>
            </a:r>
            <a:r>
              <a:rPr lang="en-US" kern="0" dirty="0" err="1">
                <a:solidFill>
                  <a:srgbClr val="FFFFFF"/>
                </a:solidFill>
                <a:latin typeface="Calibri"/>
              </a:rPr>
              <a:t>parmi</a:t>
            </a:r>
            <a:r>
              <a:rPr lang="en-US" kern="0" dirty="0">
                <a:solidFill>
                  <a:srgbClr val="FFFFFF"/>
                </a:solidFill>
                <a:latin typeface="Calibri"/>
              </a:rPr>
              <a:t> les titulaires et suppléants du CSE.</a:t>
            </a: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a:solidFill>
                  <a:srgbClr val="FFFFFF"/>
                </a:solidFill>
                <a:latin typeface="Calibri"/>
              </a:rPr>
              <a:t> Elle  se réunit 3 fois par an minimum ( Mars , Mai et </a:t>
            </a:r>
            <a:r>
              <a:rPr lang="en-US" kern="0" dirty="0" err="1">
                <a:solidFill>
                  <a:srgbClr val="FFFFFF"/>
                </a:solidFill>
                <a:latin typeface="Calibri"/>
              </a:rPr>
              <a:t>Octobre</a:t>
            </a:r>
            <a:r>
              <a:rPr lang="en-US" kern="0" dirty="0">
                <a:solidFill>
                  <a:srgbClr val="FFFFFF"/>
                </a:solidFill>
                <a:latin typeface="Calibri"/>
              </a:rPr>
              <a:t>)</a:t>
            </a:r>
          </a:p>
          <a:p>
            <a:pPr marL="285750" marR="0" lvl="0" indent="-285750" algn="just" defTabSz="914400" rtl="0" fontAlgn="auto" hangingPunct="1">
              <a:lnSpc>
                <a:spcPct val="100000"/>
              </a:lnSpc>
              <a:spcBef>
                <a:spcPts val="0"/>
              </a:spcBef>
              <a:spcAft>
                <a:spcPts val="0"/>
              </a:spcAft>
              <a:buFont typeface="Wingdings" panose="05000000000000000000" pitchFamily="2" charset="2"/>
              <a:buChar char="§"/>
              <a:tabLst/>
              <a:defRPr sz="1800" b="0" i="0" u="none" strike="noStrike" kern="0" cap="none" spc="0" baseline="0">
                <a:solidFill>
                  <a:srgbClr val="000000"/>
                </a:solidFill>
                <a:uFillTx/>
              </a:defRPr>
            </a:pPr>
            <a:r>
              <a:rPr lang="en-US" kern="0" dirty="0">
                <a:solidFill>
                  <a:srgbClr val="FFFFFF"/>
                </a:solidFill>
                <a:latin typeface="Calibri"/>
              </a:rPr>
              <a:t> </a:t>
            </a:r>
            <a:r>
              <a:rPr lang="en-US" u="sng" kern="0" dirty="0">
                <a:solidFill>
                  <a:srgbClr val="FFFFFF"/>
                </a:solidFill>
                <a:latin typeface="Calibri"/>
              </a:rPr>
              <a:t>Son rôle </a:t>
            </a:r>
            <a:r>
              <a:rPr lang="en-US" kern="0" dirty="0">
                <a:solidFill>
                  <a:srgbClr val="FFFFFF"/>
                </a:solidFill>
                <a:latin typeface="Calibri"/>
              </a:rPr>
              <a:t>est d’éclairer le CSE sur la politique </a:t>
            </a:r>
            <a:r>
              <a:rPr lang="en-US" kern="0" dirty="0" err="1">
                <a:solidFill>
                  <a:srgbClr val="FFFFFF"/>
                </a:solidFill>
                <a:latin typeface="Calibri"/>
              </a:rPr>
              <a:t>sociale</a:t>
            </a:r>
            <a:r>
              <a:rPr lang="en-US" kern="0" dirty="0">
                <a:solidFill>
                  <a:srgbClr val="FFFFFF"/>
                </a:solidFill>
                <a:latin typeface="Calibri"/>
              </a:rPr>
              <a:t>, le </a:t>
            </a:r>
            <a:r>
              <a:rPr lang="en-US" kern="0" dirty="0" err="1">
                <a:solidFill>
                  <a:srgbClr val="FFFFFF"/>
                </a:solidFill>
                <a:latin typeface="Calibri"/>
              </a:rPr>
              <a:t>suivi</a:t>
            </a:r>
            <a:r>
              <a:rPr lang="en-US" kern="0" dirty="0">
                <a:solidFill>
                  <a:srgbClr val="FFFFFF"/>
                </a:solidFill>
                <a:latin typeface="Calibri"/>
              </a:rPr>
              <a:t> du </a:t>
            </a:r>
            <a:r>
              <a:rPr lang="en-US" kern="0" dirty="0" err="1">
                <a:solidFill>
                  <a:srgbClr val="FFFFFF"/>
                </a:solidFill>
                <a:latin typeface="Calibri"/>
              </a:rPr>
              <a:t>contrat</a:t>
            </a:r>
            <a:r>
              <a:rPr lang="en-US" kern="0" dirty="0">
                <a:solidFill>
                  <a:srgbClr val="FFFFFF"/>
                </a:solidFill>
                <a:latin typeface="Calibri"/>
              </a:rPr>
              <a:t> de </a:t>
            </a:r>
            <a:r>
              <a:rPr lang="en-US" kern="0" dirty="0" err="1">
                <a:solidFill>
                  <a:srgbClr val="FFFFFF"/>
                </a:solidFill>
                <a:latin typeface="Calibri"/>
              </a:rPr>
              <a:t>Mutuelle</a:t>
            </a:r>
            <a:r>
              <a:rPr lang="en-US" kern="0" dirty="0">
                <a:solidFill>
                  <a:srgbClr val="FFFFFF"/>
                </a:solidFill>
                <a:latin typeface="Calibri"/>
              </a:rPr>
              <a:t>, le CESU, </a:t>
            </a:r>
            <a:r>
              <a:rPr lang="en-US" kern="0" dirty="0" err="1">
                <a:solidFill>
                  <a:srgbClr val="FFFFFF"/>
                </a:solidFill>
                <a:latin typeface="Calibri"/>
              </a:rPr>
              <a:t>ainsi</a:t>
            </a:r>
            <a:r>
              <a:rPr lang="en-US" kern="0" dirty="0">
                <a:solidFill>
                  <a:srgbClr val="FFFFFF"/>
                </a:solidFill>
                <a:latin typeface="Calibri"/>
              </a:rPr>
              <a:t> que les problématiques </a:t>
            </a:r>
            <a:r>
              <a:rPr lang="en-US" kern="0" dirty="0" err="1">
                <a:solidFill>
                  <a:srgbClr val="FFFFFF"/>
                </a:solidFill>
                <a:latin typeface="Calibri"/>
              </a:rPr>
              <a:t>individuelles</a:t>
            </a:r>
            <a:r>
              <a:rPr lang="en-US" kern="0" dirty="0">
                <a:solidFill>
                  <a:srgbClr val="FFFFFF"/>
                </a:solidFill>
                <a:latin typeface="Calibri"/>
              </a:rPr>
              <a:t>,</a:t>
            </a:r>
          </a:p>
          <a:p>
            <a:pPr marL="28575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Présidée par la Direction des Ressources Humaines de l’entreprise.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kern="0" dirty="0">
              <a:solidFill>
                <a:srgbClr val="000000"/>
              </a:solidFill>
              <a:latin typeface="Calibri"/>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t>12</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2818380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352782" y="463337"/>
            <a:ext cx="6764232"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lvl="0" indent="-342900" algn="just">
              <a:buFont typeface="Wingdings" panose="05000000000000000000" pitchFamily="2" charset="2"/>
              <a:buChar char="Ø"/>
              <a:defRPr sz="1800" b="0" i="0" u="none" strike="noStrike" kern="0" cap="none" spc="0" baseline="0">
                <a:solidFill>
                  <a:srgbClr val="000000"/>
                </a:solidFill>
                <a:uFillTx/>
              </a:defRPr>
            </a:pPr>
            <a:r>
              <a:rPr lang="en-US" sz="2000" b="1" kern="0" dirty="0">
                <a:solidFill>
                  <a:srgbClr val="FFFFFF"/>
                </a:solidFill>
                <a:latin typeface="Calibri"/>
              </a:rPr>
              <a:t>Commission économique  </a:t>
            </a:r>
            <a:r>
              <a:rPr lang="en-US" kern="0" dirty="0">
                <a:solidFill>
                  <a:srgbClr val="FFFFFF"/>
                </a:solidFill>
                <a:latin typeface="Calibri"/>
              </a:rPr>
              <a:t>composée de 4 membres parmi les</a:t>
            </a:r>
            <a:r>
              <a:rPr lang="en-US" kern="0" dirty="0">
                <a:solidFill>
                  <a:srgbClr val="FFFFFF"/>
                </a:solidFill>
              </a:rPr>
              <a:t> titulaires et suppléants du CSE. </a:t>
            </a:r>
          </a:p>
          <a:p>
            <a:pPr lvl="0" algn="just">
              <a:defRPr sz="1800" b="0" i="0" u="none" strike="noStrike" kern="0" cap="none" spc="0" baseline="0">
                <a:solidFill>
                  <a:srgbClr val="000000"/>
                </a:solidFill>
                <a:uFillTx/>
              </a:defRPr>
            </a:pPr>
            <a:endParaRPr lang="en-US" kern="0" dirty="0">
              <a:solidFill>
                <a:srgbClr val="FFFFFF"/>
              </a:solidFill>
            </a:endParaRP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Elle  se réunit 4 fois par an ( Février, Mai, Septembre et Novembre )</a:t>
            </a: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u="sng" kern="0" dirty="0">
                <a:solidFill>
                  <a:srgbClr val="FFFFFF"/>
                </a:solidFill>
              </a:rPr>
              <a:t>Son rôle </a:t>
            </a:r>
            <a:r>
              <a:rPr lang="en-US" kern="0" dirty="0">
                <a:solidFill>
                  <a:srgbClr val="FFFFFF"/>
                </a:solidFill>
              </a:rPr>
              <a:t>est d’éclairer le CSE sur la situation économique et financière. </a:t>
            </a: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sz="1800" b="0" i="0" u="none" strike="noStrike" kern="0" cap="none" spc="0" baseline="0" dirty="0">
                <a:solidFill>
                  <a:srgbClr val="FFFFFF"/>
                </a:solidFill>
                <a:uFillTx/>
                <a:latin typeface="Calibri"/>
              </a:rPr>
              <a:t>Présidée par la direction financière de l’entreprise.</a:t>
            </a: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lvl="0" algn="just">
              <a:defRPr sz="1800" b="0" i="0" u="none" strike="noStrike" kern="0" cap="none" spc="0" baseline="0">
                <a:solidFill>
                  <a:srgbClr val="000000"/>
                </a:solidFill>
                <a:uFillTx/>
              </a:defRPr>
            </a:pPr>
            <a:endParaRPr lang="en-US" kern="0" dirty="0">
              <a:solidFill>
                <a:srgbClr val="FFFFFF"/>
              </a:solidFill>
              <a:latin typeface="Calibri"/>
            </a:endParaRPr>
          </a:p>
          <a:p>
            <a:pPr marL="342900" lvl="0" indent="-342900" algn="just">
              <a:buFont typeface="Wingdings" panose="05000000000000000000" pitchFamily="2" charset="2"/>
              <a:buChar char="Ø"/>
              <a:defRPr sz="1800" b="0" i="0" u="none" strike="noStrike" kern="0" cap="none" spc="0" baseline="0">
                <a:solidFill>
                  <a:srgbClr val="000000"/>
                </a:solidFill>
                <a:uFillTx/>
              </a:defRPr>
            </a:pPr>
            <a:r>
              <a:rPr lang="en-US" sz="2000" b="1" i="0" u="none" strike="noStrike" kern="0" cap="none" spc="0" baseline="0" dirty="0">
                <a:solidFill>
                  <a:srgbClr val="FFFFFF"/>
                </a:solidFill>
                <a:uFillTx/>
                <a:latin typeface="Calibri"/>
              </a:rPr>
              <a:t>Commission formation </a:t>
            </a:r>
            <a:r>
              <a:rPr lang="en-US" sz="1800" b="0" i="0" u="none" strike="noStrike" kern="0" cap="none" spc="0" baseline="0" dirty="0">
                <a:solidFill>
                  <a:srgbClr val="FFFFFF"/>
                </a:solidFill>
                <a:uFillTx/>
                <a:latin typeface="Calibri"/>
              </a:rPr>
              <a:t>composée de </a:t>
            </a:r>
            <a:r>
              <a:rPr lang="en-US" kern="0" dirty="0">
                <a:solidFill>
                  <a:srgbClr val="FFFFFF"/>
                </a:solidFill>
              </a:rPr>
              <a:t>4 membres parmi les titulaires et suppléants du CSE.</a:t>
            </a:r>
          </a:p>
          <a:p>
            <a:pPr lvl="0" algn="just">
              <a:defRPr sz="1800" b="0" i="0" u="none" strike="noStrike" kern="0" cap="none" spc="0" baseline="0">
                <a:solidFill>
                  <a:srgbClr val="000000"/>
                </a:solidFill>
                <a:uFillTx/>
              </a:defRPr>
            </a:pPr>
            <a:endParaRPr lang="en-US" kern="0" dirty="0">
              <a:solidFill>
                <a:srgbClr val="FFFFFF"/>
              </a:solidFill>
            </a:endParaRPr>
          </a:p>
          <a:p>
            <a:pPr marL="28575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Elle  se réunit 2 fois par an ( Juin et Novembre) </a:t>
            </a:r>
          </a:p>
          <a:p>
            <a:pPr marL="285750" lvl="0" indent="-285750" algn="just">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 </a:t>
            </a:r>
            <a:r>
              <a:rPr lang="en-US" u="sng" kern="0" dirty="0">
                <a:solidFill>
                  <a:srgbClr val="FFFFFF"/>
                </a:solidFill>
              </a:rPr>
              <a:t>Son rôle </a:t>
            </a:r>
            <a:r>
              <a:rPr lang="en-US" kern="0" dirty="0">
                <a:solidFill>
                  <a:srgbClr val="FFFFFF"/>
                </a:solidFill>
              </a:rPr>
              <a:t>est d’éclairer le CSE sur le plan de formation. </a:t>
            </a:r>
            <a:endParaRPr lang="en-US" kern="0" dirty="0">
              <a:solidFill>
                <a:srgbClr val="FFFFFF"/>
              </a:solidFill>
              <a:latin typeface="Calibri"/>
            </a:endParaRPr>
          </a:p>
          <a:p>
            <a:pPr marL="285750" indent="-285750">
              <a:buFont typeface="Wingdings" panose="05000000000000000000" pitchFamily="2" charset="2"/>
              <a:buChar char="§"/>
              <a:defRPr sz="1800" b="0" i="0" u="none" strike="noStrike" kern="0" cap="none" spc="0" baseline="0">
                <a:solidFill>
                  <a:srgbClr val="000000"/>
                </a:solidFill>
                <a:uFillTx/>
              </a:defRPr>
            </a:pPr>
            <a:r>
              <a:rPr lang="en-US" kern="0" dirty="0">
                <a:solidFill>
                  <a:srgbClr val="FFFFFF"/>
                </a:solidFill>
              </a:rPr>
              <a:t>Présidée par la Direction des Ressources Humaines de l’entreprise.</a:t>
            </a:r>
          </a:p>
          <a:p>
            <a:pPr lvl="0">
              <a:defRPr sz="1800" b="0" i="0" u="none" strike="noStrike" kern="0" cap="none" spc="0" baseline="0">
                <a:solidFill>
                  <a:srgbClr val="000000"/>
                </a:solidFill>
                <a:uFillTx/>
              </a:defRPr>
            </a:pPr>
            <a:endParaRPr lang="en-US" kern="0" dirty="0">
              <a:solidFill>
                <a:srgbClr val="000000"/>
              </a:solidFill>
              <a:latin typeface="Calibri"/>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t>13</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4964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340658" y="463337"/>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lvl="0">
              <a:defRPr sz="1800" b="0" i="0" u="none" strike="noStrike" kern="0" cap="none" spc="0" baseline="0">
                <a:solidFill>
                  <a:srgbClr val="000000"/>
                </a:solidFill>
                <a:uFillTx/>
              </a:defRPr>
            </a:pPr>
            <a:r>
              <a:rPr lang="en-US" sz="2400" kern="0" dirty="0">
                <a:solidFill>
                  <a:srgbClr val="FFFFFF"/>
                </a:solidFill>
              </a:rPr>
              <a:t> </a:t>
            </a:r>
            <a:r>
              <a:rPr lang="en-US" sz="2400" u="sng" kern="0" dirty="0">
                <a:solidFill>
                  <a:srgbClr val="FFFFFF"/>
                </a:solidFill>
              </a:rPr>
              <a:t>Les commissions </a:t>
            </a:r>
            <a:r>
              <a:rPr lang="en-US" sz="2400" u="sng" kern="0" dirty="0" err="1">
                <a:solidFill>
                  <a:srgbClr val="FFFFFF"/>
                </a:solidFill>
              </a:rPr>
              <a:t>facultatives</a:t>
            </a:r>
            <a:r>
              <a:rPr lang="en-US" sz="2400" u="sng" kern="0" dirty="0">
                <a:solidFill>
                  <a:srgbClr val="FFFFFF"/>
                </a:solidFill>
              </a:rPr>
              <a:t> du CSE </a:t>
            </a:r>
            <a:r>
              <a:rPr lang="en-US" sz="2400" kern="0" dirty="0">
                <a:solidFill>
                  <a:srgbClr val="FFFFFF"/>
                </a:solidFill>
              </a:rPr>
              <a:t>:</a:t>
            </a:r>
          </a:p>
          <a:p>
            <a:pPr lvl="0">
              <a:defRPr sz="1800" b="0" i="0" u="none" strike="noStrike" kern="0" cap="none" spc="0" baseline="0">
                <a:solidFill>
                  <a:srgbClr val="000000"/>
                </a:solidFill>
                <a:uFillTx/>
              </a:defRPr>
            </a:pPr>
            <a:endParaRPr lang="en-US" kern="0" dirty="0">
              <a:solidFill>
                <a:srgbClr val="FFFFFF"/>
              </a:solidFill>
            </a:endParaRPr>
          </a:p>
          <a:p>
            <a:pPr lvl="0" algn="just">
              <a:defRPr sz="1800" b="0" i="0" u="none" strike="noStrike" kern="0" cap="none" spc="0" baseline="0">
                <a:solidFill>
                  <a:srgbClr val="000000"/>
                </a:solidFill>
                <a:uFillTx/>
              </a:defRPr>
            </a:pPr>
            <a:r>
              <a:rPr lang="en-US" kern="0" dirty="0">
                <a:solidFill>
                  <a:srgbClr val="FFFFFF"/>
                </a:solidFill>
              </a:rPr>
              <a:t>  Les membres de ces commissions </a:t>
            </a:r>
            <a:r>
              <a:rPr lang="en-US" kern="0" dirty="0" err="1">
                <a:solidFill>
                  <a:srgbClr val="FFFFFF"/>
                </a:solidFill>
              </a:rPr>
              <a:t>peuvent</a:t>
            </a:r>
            <a:r>
              <a:rPr lang="en-US" kern="0" dirty="0">
                <a:solidFill>
                  <a:srgbClr val="FFFFFF"/>
                </a:solidFill>
              </a:rPr>
              <a:t> </a:t>
            </a:r>
            <a:r>
              <a:rPr lang="en-US" kern="0" dirty="0" err="1">
                <a:solidFill>
                  <a:srgbClr val="FFFFFF"/>
                </a:solidFill>
              </a:rPr>
              <a:t>être</a:t>
            </a:r>
            <a:r>
              <a:rPr lang="en-US" kern="0" dirty="0">
                <a:solidFill>
                  <a:srgbClr val="FFFFFF"/>
                </a:solidFill>
              </a:rPr>
              <a:t> des non </a:t>
            </a:r>
            <a:r>
              <a:rPr lang="en-US" kern="0" dirty="0" err="1">
                <a:solidFill>
                  <a:srgbClr val="FFFFFF"/>
                </a:solidFill>
              </a:rPr>
              <a:t>élus</a:t>
            </a:r>
            <a:r>
              <a:rPr lang="en-US" kern="0" dirty="0">
                <a:solidFill>
                  <a:srgbClr val="FFFFFF"/>
                </a:solidFill>
              </a:rPr>
              <a:t>. </a:t>
            </a:r>
          </a:p>
          <a:p>
            <a:pPr lvl="0" algn="just">
              <a:defRPr sz="1800" b="0" i="0" u="none" strike="noStrike" kern="0" cap="none" spc="0" baseline="0">
                <a:solidFill>
                  <a:srgbClr val="000000"/>
                </a:solidFill>
                <a:uFillTx/>
              </a:defRPr>
            </a:pPr>
            <a:r>
              <a:rPr lang="en-US" kern="0" dirty="0">
                <a:solidFill>
                  <a:srgbClr val="FFFFFF"/>
                </a:solidFill>
              </a:rPr>
              <a:t>  (</a:t>
            </a:r>
            <a:r>
              <a:rPr lang="en-US" kern="0" dirty="0" err="1">
                <a:solidFill>
                  <a:srgbClr val="FFFFFF"/>
                </a:solidFill>
              </a:rPr>
              <a:t>définis</a:t>
            </a:r>
            <a:r>
              <a:rPr lang="en-US" kern="0" dirty="0">
                <a:solidFill>
                  <a:srgbClr val="FFFFFF"/>
                </a:solidFill>
              </a:rPr>
              <a:t> dans le règlement intérieur du CSE)</a:t>
            </a:r>
          </a:p>
          <a:p>
            <a:pPr lvl="0" algn="just">
              <a:defRPr sz="1800" b="0" i="0" u="none" strike="noStrike" kern="0" cap="none" spc="0" baseline="0">
                <a:solidFill>
                  <a:srgbClr val="000000"/>
                </a:solidFill>
                <a:uFillTx/>
              </a:defRPr>
            </a:pPr>
            <a:endParaRPr lang="en-US" kern="0" dirty="0">
              <a:solidFill>
                <a:srgbClr val="FFFFFF"/>
              </a:solidFill>
            </a:endParaRPr>
          </a:p>
          <a:p>
            <a:pPr lvl="0" algn="just">
              <a:defRPr sz="1800" b="0" i="0" u="none" strike="noStrike" kern="0" cap="none" spc="0" baseline="0">
                <a:solidFill>
                  <a:srgbClr val="000000"/>
                </a:solidFill>
                <a:uFillTx/>
              </a:defRPr>
            </a:pPr>
            <a:endParaRPr lang="en-US" kern="0" dirty="0">
              <a:solidFill>
                <a:srgbClr val="FFFFFF"/>
              </a:solidFill>
            </a:endParaRPr>
          </a:p>
          <a:p>
            <a:pPr lvl="0" algn="just">
              <a:defRPr sz="1800" b="0" i="0" u="none" strike="noStrike" kern="0" cap="none" spc="0" baseline="0">
                <a:solidFill>
                  <a:srgbClr val="000000"/>
                </a:solidFill>
                <a:uFillTx/>
              </a:defRPr>
            </a:pPr>
            <a:endParaRPr lang="en-US" kern="0" dirty="0">
              <a:solidFill>
                <a:srgbClr val="FFFFFF"/>
              </a:solidFill>
            </a:endParaRPr>
          </a:p>
          <a:p>
            <a:pPr marL="342900" lvl="0" indent="-342900" algn="just">
              <a:buFont typeface="Wingdings" panose="05000000000000000000" pitchFamily="2" charset="2"/>
              <a:buChar char="Ø"/>
              <a:defRPr sz="1800" b="0" i="0" u="none" strike="noStrike" kern="0" cap="none" spc="0" baseline="0">
                <a:solidFill>
                  <a:srgbClr val="000000"/>
                </a:solidFill>
                <a:uFillTx/>
              </a:defRPr>
            </a:pPr>
            <a:r>
              <a:rPr lang="en-US" sz="2000" b="1" kern="0" dirty="0">
                <a:solidFill>
                  <a:srgbClr val="FFFFFF"/>
                </a:solidFill>
              </a:rPr>
              <a:t>  Commission Loisirs Vacances et Culture : 12 </a:t>
            </a:r>
            <a:r>
              <a:rPr lang="en-US" sz="2000" b="1" kern="0" dirty="0" err="1">
                <a:solidFill>
                  <a:srgbClr val="FFFFFF"/>
                </a:solidFill>
              </a:rPr>
              <a:t>membres</a:t>
            </a:r>
            <a:endParaRPr lang="en-US" sz="2000" b="1" kern="0" dirty="0">
              <a:solidFill>
                <a:srgbClr val="FFFFFF"/>
              </a:solidFill>
            </a:endParaRPr>
          </a:p>
          <a:p>
            <a:pPr marL="285750" indent="-285750" algn="just">
              <a:buFont typeface="Wingdings" panose="05000000000000000000" pitchFamily="2" charset="2"/>
              <a:buChar char="§"/>
              <a:defRPr sz="1800" b="0" i="0" u="none" strike="noStrike" kern="0" cap="none" spc="0" baseline="0">
                <a:solidFill>
                  <a:srgbClr val="000000"/>
                </a:solidFill>
                <a:uFillTx/>
              </a:defRPr>
            </a:pPr>
            <a:r>
              <a:rPr lang="en-US" u="sng" kern="0" dirty="0">
                <a:solidFill>
                  <a:srgbClr val="FFFFFF"/>
                </a:solidFill>
              </a:rPr>
              <a:t>Son rôle </a:t>
            </a:r>
            <a:r>
              <a:rPr lang="en-US" kern="0" dirty="0">
                <a:solidFill>
                  <a:srgbClr val="FFFFFF"/>
                </a:solidFill>
              </a:rPr>
              <a:t>est de </a:t>
            </a:r>
            <a:r>
              <a:rPr lang="en-US" kern="0" dirty="0" err="1">
                <a:solidFill>
                  <a:srgbClr val="FFFFFF"/>
                </a:solidFill>
              </a:rPr>
              <a:t>définir</a:t>
            </a:r>
            <a:r>
              <a:rPr lang="en-US" kern="0" dirty="0">
                <a:solidFill>
                  <a:srgbClr val="FFFFFF"/>
                </a:solidFill>
              </a:rPr>
              <a:t> </a:t>
            </a:r>
            <a:r>
              <a:rPr lang="en-US" kern="0" dirty="0" err="1">
                <a:solidFill>
                  <a:srgbClr val="FFFFFF"/>
                </a:solidFill>
              </a:rPr>
              <a:t>une</a:t>
            </a:r>
            <a:r>
              <a:rPr lang="en-US" kern="0" dirty="0">
                <a:solidFill>
                  <a:srgbClr val="FFFFFF"/>
                </a:solidFill>
              </a:rPr>
              <a:t> politique </a:t>
            </a:r>
            <a:r>
              <a:rPr lang="en-US" kern="0" dirty="0" err="1">
                <a:solidFill>
                  <a:srgbClr val="FFFFFF"/>
                </a:solidFill>
              </a:rPr>
              <a:t>d’offre</a:t>
            </a:r>
            <a:r>
              <a:rPr lang="en-US" kern="0" dirty="0">
                <a:solidFill>
                  <a:srgbClr val="FFFFFF"/>
                </a:solidFill>
              </a:rPr>
              <a:t> de Loisirs et Culture. </a:t>
            </a:r>
          </a:p>
          <a:p>
            <a:pPr lvl="0" algn="just">
              <a:defRPr sz="1800" b="0" i="0" u="none" strike="noStrike" kern="0" cap="none" spc="0" baseline="0">
                <a:solidFill>
                  <a:srgbClr val="000000"/>
                </a:solidFill>
                <a:uFillTx/>
              </a:defRPr>
            </a:pPr>
            <a:endParaRPr lang="en-US" sz="2000" b="1" kern="0" dirty="0">
              <a:solidFill>
                <a:srgbClr val="FFFFFF"/>
              </a:solidFill>
            </a:endParaRPr>
          </a:p>
          <a:p>
            <a:pPr lvl="0" algn="just">
              <a:defRPr sz="1800" b="0" i="0" u="none" strike="noStrike" kern="0" cap="none" spc="0" baseline="0">
                <a:solidFill>
                  <a:srgbClr val="000000"/>
                </a:solidFill>
                <a:uFillTx/>
              </a:defRPr>
            </a:pPr>
            <a:endParaRPr lang="en-US" sz="2000" b="1" kern="0" dirty="0">
              <a:solidFill>
                <a:srgbClr val="FFFFFF"/>
              </a:solidFill>
            </a:endParaRPr>
          </a:p>
          <a:p>
            <a:pPr marL="342900" lvl="0" indent="-342900" algn="just">
              <a:buFont typeface="Wingdings" panose="05000000000000000000" pitchFamily="2" charset="2"/>
              <a:buChar char="Ø"/>
              <a:defRPr sz="1800" b="0" i="0" u="none" strike="noStrike" kern="0" cap="none" spc="0" baseline="0">
                <a:solidFill>
                  <a:srgbClr val="000000"/>
                </a:solidFill>
                <a:uFillTx/>
              </a:defRPr>
            </a:pPr>
            <a:r>
              <a:rPr lang="en-US" sz="2000" b="1" kern="0" dirty="0">
                <a:solidFill>
                  <a:srgbClr val="FFFFFF"/>
                </a:solidFill>
              </a:rPr>
              <a:t>  Commission Finances du CSE.</a:t>
            </a:r>
          </a:p>
          <a:p>
            <a:pPr marL="342900" indent="-342900" algn="just">
              <a:buFont typeface="Wingdings" panose="05000000000000000000" pitchFamily="2" charset="2"/>
              <a:buChar char="§"/>
              <a:defRPr sz="1800" b="0" i="0" u="none" strike="noStrike" kern="0" cap="none" spc="0" baseline="0">
                <a:solidFill>
                  <a:srgbClr val="000000"/>
                </a:solidFill>
                <a:uFillTx/>
              </a:defRPr>
            </a:pPr>
            <a:r>
              <a:rPr lang="en-US" u="sng" kern="0" dirty="0">
                <a:solidFill>
                  <a:srgbClr val="FFFFFF"/>
                </a:solidFill>
              </a:rPr>
              <a:t>Son rôle </a:t>
            </a:r>
            <a:r>
              <a:rPr lang="en-US" kern="0" dirty="0">
                <a:solidFill>
                  <a:srgbClr val="FFFFFF"/>
                </a:solidFill>
              </a:rPr>
              <a:t>est </a:t>
            </a:r>
            <a:r>
              <a:rPr lang="en-US" kern="0" dirty="0" err="1">
                <a:solidFill>
                  <a:srgbClr val="FFFFFF"/>
                </a:solidFill>
              </a:rPr>
              <a:t>d’établir</a:t>
            </a:r>
            <a:r>
              <a:rPr lang="en-US" kern="0" dirty="0">
                <a:solidFill>
                  <a:srgbClr val="FFFFFF"/>
                </a:solidFill>
              </a:rPr>
              <a:t> le budget du CSE.</a:t>
            </a:r>
          </a:p>
          <a:p>
            <a:pPr lvl="0" algn="just">
              <a:defRPr sz="1800" b="0" i="0" u="none" strike="noStrike" kern="0" cap="none" spc="0" baseline="0">
                <a:solidFill>
                  <a:srgbClr val="000000"/>
                </a:solidFill>
                <a:uFillTx/>
              </a:defRPr>
            </a:pPr>
            <a:endParaRPr lang="en-US" sz="2000" b="1"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t>14</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4096098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340658" y="463337"/>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lvl="0" indent="-342900">
              <a:buFont typeface="Wingdings" panose="05000000000000000000" pitchFamily="2" charset="2"/>
              <a:buChar char="Ø"/>
              <a:defRPr sz="1800" b="0" i="0" u="none" strike="noStrike" kern="0" cap="none" spc="0" baseline="0">
                <a:solidFill>
                  <a:srgbClr val="000000"/>
                </a:solidFill>
                <a:uFillTx/>
              </a:defRPr>
            </a:pPr>
            <a:r>
              <a:rPr lang="en-US" sz="2400" u="sng" kern="0" dirty="0" err="1">
                <a:solidFill>
                  <a:srgbClr val="FFFFFF"/>
                </a:solidFill>
              </a:rPr>
              <a:t>Heures</a:t>
            </a:r>
            <a:r>
              <a:rPr lang="en-US" sz="2400" u="sng" kern="0" dirty="0">
                <a:solidFill>
                  <a:srgbClr val="FFFFFF"/>
                </a:solidFill>
              </a:rPr>
              <a:t> du CSE </a:t>
            </a:r>
            <a:r>
              <a:rPr lang="en-US" sz="2400" kern="0" dirty="0">
                <a:solidFill>
                  <a:srgbClr val="FFFFFF"/>
                </a:solidFill>
              </a:rPr>
              <a:t>:</a:t>
            </a:r>
          </a:p>
          <a:p>
            <a:pPr lvl="0">
              <a:defRPr sz="1800" b="0" i="0" u="none" strike="noStrike" kern="0" cap="none" spc="0" baseline="0">
                <a:solidFill>
                  <a:srgbClr val="000000"/>
                </a:solidFill>
                <a:uFillTx/>
              </a:defRPr>
            </a:pPr>
            <a:endParaRPr lang="en-US" kern="0" dirty="0">
              <a:solidFill>
                <a:srgbClr val="FFFFFF"/>
              </a:solidFill>
            </a:endParaRPr>
          </a:p>
          <a:p>
            <a:pPr lvl="0" algn="just">
              <a:defRPr sz="1800" b="0" i="0" u="none" strike="noStrike" kern="0" cap="none" spc="0" baseline="0">
                <a:solidFill>
                  <a:srgbClr val="000000"/>
                </a:solidFill>
                <a:uFillTx/>
              </a:defRPr>
            </a:pPr>
            <a:endParaRPr lang="en-US" sz="2000" b="1"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t>15</a:t>
            </a:fld>
            <a:endParaRPr lang="fr-FR" sz="1200" b="0" i="0" u="none" strike="noStrike" kern="1200" cap="none" spc="0" baseline="0">
              <a:solidFill>
                <a:srgbClr val="898989"/>
              </a:solidFill>
              <a:uFillTx/>
              <a:latin typeface="Calibri"/>
            </a:endParaRPr>
          </a:p>
        </p:txBody>
      </p:sp>
      <p:graphicFrame>
        <p:nvGraphicFramePr>
          <p:cNvPr id="10" name="Tableau 9">
            <a:extLst>
              <a:ext uri="{FF2B5EF4-FFF2-40B4-BE49-F238E27FC236}">
                <a16:creationId xmlns:a16="http://schemas.microsoft.com/office/drawing/2014/main" id="{6755FD30-BAFE-4535-B465-B73ED983C151}"/>
              </a:ext>
            </a:extLst>
          </p:cNvPr>
          <p:cNvGraphicFramePr>
            <a:graphicFrameLocks noGrp="1"/>
          </p:cNvGraphicFramePr>
          <p:nvPr>
            <p:extLst>
              <p:ext uri="{D42A27DB-BD31-4B8C-83A1-F6EECF244321}">
                <p14:modId xmlns:p14="http://schemas.microsoft.com/office/powerpoint/2010/main" val="3834273587"/>
              </p:ext>
            </p:extLst>
          </p:nvPr>
        </p:nvGraphicFramePr>
        <p:xfrm>
          <a:off x="2518117" y="2039815"/>
          <a:ext cx="6446495" cy="3193367"/>
        </p:xfrm>
        <a:graphic>
          <a:graphicData uri="http://schemas.openxmlformats.org/drawingml/2006/table">
            <a:tbl>
              <a:tblPr firstRow="1" bandRow="1">
                <a:tableStyleId>{18603FDC-E32A-4AB5-989C-0864C3EAD2B8}</a:tableStyleId>
              </a:tblPr>
              <a:tblGrid>
                <a:gridCol w="2163755">
                  <a:extLst>
                    <a:ext uri="{9D8B030D-6E8A-4147-A177-3AD203B41FA5}">
                      <a16:colId xmlns:a16="http://schemas.microsoft.com/office/drawing/2014/main" val="615824185"/>
                    </a:ext>
                  </a:extLst>
                </a:gridCol>
                <a:gridCol w="2141370">
                  <a:extLst>
                    <a:ext uri="{9D8B030D-6E8A-4147-A177-3AD203B41FA5}">
                      <a16:colId xmlns:a16="http://schemas.microsoft.com/office/drawing/2014/main" val="1529357784"/>
                    </a:ext>
                  </a:extLst>
                </a:gridCol>
                <a:gridCol w="2141370">
                  <a:extLst>
                    <a:ext uri="{9D8B030D-6E8A-4147-A177-3AD203B41FA5}">
                      <a16:colId xmlns:a16="http://schemas.microsoft.com/office/drawing/2014/main" val="3335753430"/>
                    </a:ext>
                  </a:extLst>
                </a:gridCol>
              </a:tblGrid>
              <a:tr h="584250">
                <a:tc>
                  <a:txBody>
                    <a:bodyPr/>
                    <a:lstStyle/>
                    <a:p>
                      <a:endParaRPr lang="fr-FR" dirty="0"/>
                    </a:p>
                  </a:txBody>
                  <a:tcPr anchor="ctr" anchorCtr="1"/>
                </a:tc>
                <a:tc>
                  <a:txBody>
                    <a:bodyPr/>
                    <a:lstStyle/>
                    <a:p>
                      <a:r>
                        <a:rPr lang="fr-FR" dirty="0"/>
                        <a:t>Titulaires</a:t>
                      </a:r>
                    </a:p>
                  </a:txBody>
                  <a:tcPr anchor="ctr" anchorCtr="1"/>
                </a:tc>
                <a:tc>
                  <a:txBody>
                    <a:bodyPr/>
                    <a:lstStyle/>
                    <a:p>
                      <a:r>
                        <a:rPr lang="fr-FR" dirty="0"/>
                        <a:t>Suppléants</a:t>
                      </a:r>
                    </a:p>
                  </a:txBody>
                  <a:tcPr anchor="ctr" anchorCtr="1"/>
                </a:tc>
                <a:extLst>
                  <a:ext uri="{0D108BD9-81ED-4DB2-BD59-A6C34878D82A}">
                    <a16:rowId xmlns:a16="http://schemas.microsoft.com/office/drawing/2014/main" val="1350249926"/>
                  </a:ext>
                </a:extLst>
              </a:tr>
              <a:tr h="584250">
                <a:tc>
                  <a:txBody>
                    <a:bodyPr/>
                    <a:lstStyle/>
                    <a:p>
                      <a:r>
                        <a:rPr lang="fr-FR" dirty="0"/>
                        <a:t>Nombre d’heures</a:t>
                      </a:r>
                    </a:p>
                  </a:txBody>
                  <a:tcPr anchor="ctr" anchorCtr="1"/>
                </a:tc>
                <a:tc>
                  <a:txBody>
                    <a:bodyPr/>
                    <a:lstStyle/>
                    <a:p>
                      <a:pPr algn="ctr"/>
                      <a:r>
                        <a:rPr lang="fr-FR" dirty="0"/>
                        <a:t>26 H par titulaire</a:t>
                      </a:r>
                    </a:p>
                  </a:txBody>
                  <a:tcPr anchor="ctr" anchorCtr="1"/>
                </a:tc>
                <a:tc>
                  <a:txBody>
                    <a:bodyPr/>
                    <a:lstStyle/>
                    <a:p>
                      <a:pPr algn="ctr"/>
                      <a:endParaRPr lang="fr-FR" dirty="0"/>
                    </a:p>
                  </a:txBody>
                  <a:tcPr anchor="ctr" anchorCtr="1"/>
                </a:tc>
                <a:extLst>
                  <a:ext uri="{0D108BD9-81ED-4DB2-BD59-A6C34878D82A}">
                    <a16:rowId xmlns:a16="http://schemas.microsoft.com/office/drawing/2014/main" val="1282808363"/>
                  </a:ext>
                </a:extLst>
              </a:tr>
              <a:tr h="1440617">
                <a:tc>
                  <a:txBody>
                    <a:bodyPr/>
                    <a:lstStyle/>
                    <a:p>
                      <a:r>
                        <a:rPr lang="fr-FR" dirty="0"/>
                        <a:t>Plénière CSE</a:t>
                      </a:r>
                    </a:p>
                  </a:txBody>
                  <a:tcPr anchor="ctr" anchorCtr="1"/>
                </a:tc>
                <a:tc>
                  <a:txBody>
                    <a:bodyPr/>
                    <a:lstStyle/>
                    <a:p>
                      <a:pPr algn="ctr"/>
                      <a:r>
                        <a:rPr lang="fr-FR" dirty="0"/>
                        <a:t>1 journée</a:t>
                      </a:r>
                    </a:p>
                  </a:txBody>
                  <a:tcPr anchor="ctr" anchorCtr="1"/>
                </a:tc>
                <a:tc>
                  <a:txBody>
                    <a:bodyPr/>
                    <a:lstStyle/>
                    <a:p>
                      <a:pPr algn="ctr"/>
                      <a:r>
                        <a:rPr lang="fr-FR" dirty="0"/>
                        <a:t>Remplace le titulaire en cas d’absence</a:t>
                      </a:r>
                    </a:p>
                  </a:txBody>
                  <a:tcPr anchor="ctr" anchorCtr="1"/>
                </a:tc>
                <a:extLst>
                  <a:ext uri="{0D108BD9-81ED-4DB2-BD59-A6C34878D82A}">
                    <a16:rowId xmlns:a16="http://schemas.microsoft.com/office/drawing/2014/main" val="3473051642"/>
                  </a:ext>
                </a:extLst>
              </a:tr>
              <a:tr h="584250">
                <a:tc>
                  <a:txBody>
                    <a:bodyPr/>
                    <a:lstStyle/>
                    <a:p>
                      <a:r>
                        <a:rPr lang="fr-FR" dirty="0"/>
                        <a:t>Préparation CSE</a:t>
                      </a:r>
                    </a:p>
                  </a:txBody>
                  <a:tcPr anchor="ctr" anchorCtr="1"/>
                </a:tc>
                <a:tc>
                  <a:txBody>
                    <a:bodyPr/>
                    <a:lstStyle/>
                    <a:p>
                      <a:pPr algn="ctr"/>
                      <a:r>
                        <a:rPr lang="fr-FR" dirty="0"/>
                        <a:t>1 journée</a:t>
                      </a:r>
                    </a:p>
                  </a:txBody>
                  <a:tcPr anchor="ctr" anchorCtr="1"/>
                </a:tc>
                <a:tc>
                  <a:txBody>
                    <a:bodyPr/>
                    <a:lstStyle/>
                    <a:p>
                      <a:pPr algn="ctr"/>
                      <a:r>
                        <a:rPr lang="fr-FR" dirty="0"/>
                        <a:t>1 journée</a:t>
                      </a:r>
                    </a:p>
                  </a:txBody>
                  <a:tcPr anchor="ctr" anchorCtr="1"/>
                </a:tc>
                <a:extLst>
                  <a:ext uri="{0D108BD9-81ED-4DB2-BD59-A6C34878D82A}">
                    <a16:rowId xmlns:a16="http://schemas.microsoft.com/office/drawing/2014/main" val="2332842965"/>
                  </a:ext>
                </a:extLst>
              </a:tr>
            </a:tbl>
          </a:graphicData>
        </a:graphic>
      </p:graphicFrame>
    </p:spTree>
    <p:extLst>
      <p:ext uri="{BB962C8B-B14F-4D97-AF65-F5344CB8AC3E}">
        <p14:creationId xmlns:p14="http://schemas.microsoft.com/office/powerpoint/2010/main" val="262481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340658" y="463337"/>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342900" lvl="0" indent="-342900">
              <a:buFont typeface="Wingdings" panose="05000000000000000000" pitchFamily="2" charset="2"/>
              <a:buChar char="Ø"/>
              <a:defRPr sz="1800" b="0" i="0" u="none" strike="noStrike" kern="0" cap="none" spc="0" baseline="0">
                <a:solidFill>
                  <a:srgbClr val="000000"/>
                </a:solidFill>
                <a:uFillTx/>
              </a:defRPr>
            </a:pPr>
            <a:r>
              <a:rPr lang="en-US" sz="2400" u="sng" kern="0" dirty="0" err="1">
                <a:solidFill>
                  <a:srgbClr val="FFFFFF"/>
                </a:solidFill>
              </a:rPr>
              <a:t>Heures</a:t>
            </a:r>
            <a:r>
              <a:rPr lang="en-US" sz="2400" u="sng" kern="0" dirty="0">
                <a:solidFill>
                  <a:srgbClr val="FFFFFF"/>
                </a:solidFill>
              </a:rPr>
              <a:t> des commissions </a:t>
            </a:r>
            <a:r>
              <a:rPr lang="en-US" sz="2400" kern="0" dirty="0">
                <a:solidFill>
                  <a:srgbClr val="FFFFFF"/>
                </a:solidFill>
              </a:rPr>
              <a:t>:</a:t>
            </a:r>
          </a:p>
          <a:p>
            <a:pPr lvl="0">
              <a:defRPr sz="1800" b="0" i="0" u="none" strike="noStrike" kern="0" cap="none" spc="0" baseline="0">
                <a:solidFill>
                  <a:srgbClr val="000000"/>
                </a:solidFill>
                <a:uFillTx/>
              </a:defRPr>
            </a:pPr>
            <a:endParaRPr lang="en-US"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t>16</a:t>
            </a:fld>
            <a:endParaRPr lang="fr-FR" sz="1200" b="0" i="0" u="none" strike="noStrike" kern="1200" cap="none" spc="0" baseline="0">
              <a:solidFill>
                <a:srgbClr val="898989"/>
              </a:solidFill>
              <a:uFillTx/>
              <a:latin typeface="Calibri"/>
            </a:endParaRPr>
          </a:p>
        </p:txBody>
      </p:sp>
      <p:graphicFrame>
        <p:nvGraphicFramePr>
          <p:cNvPr id="10" name="Tableau 9">
            <a:extLst>
              <a:ext uri="{FF2B5EF4-FFF2-40B4-BE49-F238E27FC236}">
                <a16:creationId xmlns:a16="http://schemas.microsoft.com/office/drawing/2014/main" id="{E94982E0-D168-4AF4-A4A0-40CAA35911E1}"/>
              </a:ext>
            </a:extLst>
          </p:cNvPr>
          <p:cNvGraphicFramePr>
            <a:graphicFrameLocks noGrp="1"/>
          </p:cNvGraphicFramePr>
          <p:nvPr>
            <p:extLst>
              <p:ext uri="{D42A27DB-BD31-4B8C-83A1-F6EECF244321}">
                <p14:modId xmlns:p14="http://schemas.microsoft.com/office/powerpoint/2010/main" val="2777736703"/>
              </p:ext>
            </p:extLst>
          </p:nvPr>
        </p:nvGraphicFramePr>
        <p:xfrm>
          <a:off x="2420083" y="1535880"/>
          <a:ext cx="6689077" cy="4351541"/>
        </p:xfrm>
        <a:graphic>
          <a:graphicData uri="http://schemas.openxmlformats.org/drawingml/2006/table">
            <a:tbl>
              <a:tblPr firstRow="1" bandRow="1">
                <a:tableStyleId>{18603FDC-E32A-4AB5-989C-0864C3EAD2B8}</a:tableStyleId>
              </a:tblPr>
              <a:tblGrid>
                <a:gridCol w="1753556">
                  <a:extLst>
                    <a:ext uri="{9D8B030D-6E8A-4147-A177-3AD203B41FA5}">
                      <a16:colId xmlns:a16="http://schemas.microsoft.com/office/drawing/2014/main" val="3232894094"/>
                    </a:ext>
                  </a:extLst>
                </a:gridCol>
                <a:gridCol w="1743117">
                  <a:extLst>
                    <a:ext uri="{9D8B030D-6E8A-4147-A177-3AD203B41FA5}">
                      <a16:colId xmlns:a16="http://schemas.microsoft.com/office/drawing/2014/main" val="3832614904"/>
                    </a:ext>
                  </a:extLst>
                </a:gridCol>
                <a:gridCol w="1596202">
                  <a:extLst>
                    <a:ext uri="{9D8B030D-6E8A-4147-A177-3AD203B41FA5}">
                      <a16:colId xmlns:a16="http://schemas.microsoft.com/office/drawing/2014/main" val="2240225596"/>
                    </a:ext>
                  </a:extLst>
                </a:gridCol>
                <a:gridCol w="1596202">
                  <a:extLst>
                    <a:ext uri="{9D8B030D-6E8A-4147-A177-3AD203B41FA5}">
                      <a16:colId xmlns:a16="http://schemas.microsoft.com/office/drawing/2014/main" val="3231631934"/>
                    </a:ext>
                  </a:extLst>
                </a:gridCol>
              </a:tblGrid>
              <a:tr h="613775">
                <a:tc>
                  <a:txBody>
                    <a:bodyPr/>
                    <a:lstStyle/>
                    <a:p>
                      <a:endParaRPr lang="fr-FR" dirty="0"/>
                    </a:p>
                  </a:txBody>
                  <a:tcPr anchor="ctr" anchorCtr="1"/>
                </a:tc>
                <a:tc>
                  <a:txBody>
                    <a:bodyPr/>
                    <a:lstStyle/>
                    <a:p>
                      <a:r>
                        <a:rPr lang="fr-FR" dirty="0"/>
                        <a:t>Réunion de Direction</a:t>
                      </a:r>
                    </a:p>
                  </a:txBody>
                  <a:tcPr anchor="ctr" anchorCtr="1"/>
                </a:tc>
                <a:tc>
                  <a:txBody>
                    <a:bodyPr/>
                    <a:lstStyle/>
                    <a:p>
                      <a:pPr algn="ctr"/>
                      <a:r>
                        <a:rPr lang="fr-FR" dirty="0"/>
                        <a:t>Réunion Préparatoire</a:t>
                      </a:r>
                    </a:p>
                  </a:txBody>
                  <a:tcPr anchor="ctr" anchorCtr="1"/>
                </a:tc>
                <a:tc>
                  <a:txBody>
                    <a:bodyPr/>
                    <a:lstStyle/>
                    <a:p>
                      <a:r>
                        <a:rPr lang="fr-FR" dirty="0"/>
                        <a:t>Quota d’heures</a:t>
                      </a:r>
                    </a:p>
                  </a:txBody>
                  <a:tcPr anchor="ctr" anchorCtr="1"/>
                </a:tc>
                <a:extLst>
                  <a:ext uri="{0D108BD9-81ED-4DB2-BD59-A6C34878D82A}">
                    <a16:rowId xmlns:a16="http://schemas.microsoft.com/office/drawing/2014/main" val="3047667053"/>
                  </a:ext>
                </a:extLst>
              </a:tr>
              <a:tr h="876821">
                <a:tc>
                  <a:txBody>
                    <a:bodyPr/>
                    <a:lstStyle/>
                    <a:p>
                      <a:pPr algn="ctr"/>
                      <a:r>
                        <a:rPr lang="fr-FR" b="1" dirty="0"/>
                        <a:t>CSSCT</a:t>
                      </a:r>
                    </a:p>
                  </a:txBody>
                  <a:tcPr anchor="ctr" anchorCtr="1"/>
                </a:tc>
                <a:tc>
                  <a:txBody>
                    <a:bodyPr/>
                    <a:lstStyle/>
                    <a:p>
                      <a:pPr algn="ctr"/>
                      <a:r>
                        <a:rPr lang="fr-FR" dirty="0"/>
                        <a:t> 4 réunions par an</a:t>
                      </a:r>
                    </a:p>
                  </a:txBody>
                  <a:tcPr anchor="ctr" anchorCtr="1"/>
                </a:tc>
                <a:tc>
                  <a:txBody>
                    <a:bodyPr/>
                    <a:lstStyle/>
                    <a:p>
                      <a:r>
                        <a:rPr lang="fr-FR" dirty="0"/>
                        <a:t>1 journée</a:t>
                      </a:r>
                    </a:p>
                  </a:txBody>
                  <a:tcPr anchor="ctr" anchorCtr="1"/>
                </a:tc>
                <a:tc>
                  <a:txBody>
                    <a:bodyPr/>
                    <a:lstStyle/>
                    <a:p>
                      <a:r>
                        <a:rPr lang="fr-FR" dirty="0"/>
                        <a:t>360 H /an</a:t>
                      </a:r>
                    </a:p>
                  </a:txBody>
                  <a:tcPr anchor="ctr" anchorCtr="1"/>
                </a:tc>
                <a:extLst>
                  <a:ext uri="{0D108BD9-81ED-4DB2-BD59-A6C34878D82A}">
                    <a16:rowId xmlns:a16="http://schemas.microsoft.com/office/drawing/2014/main" val="1567760595"/>
                  </a:ext>
                </a:extLst>
              </a:tr>
              <a:tr h="613775">
                <a:tc>
                  <a:txBody>
                    <a:bodyPr/>
                    <a:lstStyle/>
                    <a:p>
                      <a:pPr algn="ctr"/>
                      <a:r>
                        <a:rPr lang="fr-FR" b="1" dirty="0"/>
                        <a:t>Commission Sociale Elargie</a:t>
                      </a: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3 réunions</a:t>
                      </a:r>
                    </a:p>
                    <a:p>
                      <a:endParaRPr lang="fr-FR" dirty="0"/>
                    </a:p>
                  </a:txBody>
                  <a:tcPr anchor="ctr" anchorCtr="1"/>
                </a:tc>
                <a:tc>
                  <a:txBody>
                    <a:bodyPr/>
                    <a:lstStyle/>
                    <a:p>
                      <a:r>
                        <a:rPr lang="fr-FR" dirty="0"/>
                        <a:t>½ journée </a:t>
                      </a:r>
                    </a:p>
                  </a:txBody>
                  <a:tcPr anchor="ctr" anchorCtr="1"/>
                </a:tc>
                <a:tc>
                  <a:txBody>
                    <a:bodyPr/>
                    <a:lstStyle/>
                    <a:p>
                      <a:r>
                        <a:rPr lang="fr-FR" dirty="0"/>
                        <a:t>144 H /an</a:t>
                      </a:r>
                    </a:p>
                  </a:txBody>
                  <a:tcPr anchor="ctr" anchorCtr="1"/>
                </a:tc>
                <a:extLst>
                  <a:ext uri="{0D108BD9-81ED-4DB2-BD59-A6C34878D82A}">
                    <a16:rowId xmlns:a16="http://schemas.microsoft.com/office/drawing/2014/main" val="1036751761"/>
                  </a:ext>
                </a:extLst>
              </a:tr>
              <a:tr h="613775">
                <a:tc>
                  <a:txBody>
                    <a:bodyPr/>
                    <a:lstStyle/>
                    <a:p>
                      <a:pPr algn="ctr"/>
                      <a:r>
                        <a:rPr lang="fr-FR" b="1" dirty="0"/>
                        <a:t>Commission économique </a:t>
                      </a: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4 réunions</a:t>
                      </a:r>
                    </a:p>
                    <a:p>
                      <a:endParaRPr lang="fr-FR" dirty="0"/>
                    </a:p>
                  </a:txBody>
                  <a:tcPr anchor="ctr" anchorCtr="1"/>
                </a:tc>
                <a:tc>
                  <a:txBody>
                    <a:bodyPr/>
                    <a:lstStyle/>
                    <a:p>
                      <a:r>
                        <a:rPr lang="fr-FR" dirty="0"/>
                        <a:t>½ journée </a:t>
                      </a:r>
                    </a:p>
                  </a:txBody>
                  <a:tcPr anchor="ctr" anchorCtr="1"/>
                </a:tc>
                <a:tc>
                  <a:txBody>
                    <a:bodyPr/>
                    <a:lstStyle/>
                    <a:p>
                      <a:endParaRPr lang="fr-FR" dirty="0"/>
                    </a:p>
                  </a:txBody>
                  <a:tcPr anchor="ctr" anchorCtr="1"/>
                </a:tc>
                <a:extLst>
                  <a:ext uri="{0D108BD9-81ED-4DB2-BD59-A6C34878D82A}">
                    <a16:rowId xmlns:a16="http://schemas.microsoft.com/office/drawing/2014/main" val="3862177368"/>
                  </a:ext>
                </a:extLst>
              </a:tr>
              <a:tr h="613775">
                <a:tc>
                  <a:txBody>
                    <a:bodyPr/>
                    <a:lstStyle/>
                    <a:p>
                      <a:pPr algn="ctr"/>
                      <a:r>
                        <a:rPr lang="fr-FR" b="1" dirty="0"/>
                        <a:t>Commission formation</a:t>
                      </a:r>
                    </a:p>
                  </a:txBody>
                  <a:tcPr anchor="ctr" anchorCtr="1"/>
                </a:tc>
                <a:tc>
                  <a:txBody>
                    <a:bodyPr/>
                    <a:lstStyle/>
                    <a:p>
                      <a:r>
                        <a:rPr lang="fr-FR" dirty="0"/>
                        <a:t>2 réunions</a:t>
                      </a:r>
                    </a:p>
                  </a:txBody>
                  <a:tcPr anchor="ctr" anchorCtr="1"/>
                </a:tc>
                <a:tc>
                  <a:txBody>
                    <a:bodyPr/>
                    <a:lstStyle/>
                    <a:p>
                      <a:r>
                        <a:rPr lang="fr-FR" dirty="0"/>
                        <a:t>½ journée</a:t>
                      </a:r>
                    </a:p>
                  </a:txBody>
                  <a:tcPr anchor="ctr" anchorCtr="1"/>
                </a:tc>
                <a:tc>
                  <a:txBody>
                    <a:bodyPr/>
                    <a:lstStyle/>
                    <a:p>
                      <a:endParaRPr lang="fr-FR" dirty="0"/>
                    </a:p>
                  </a:txBody>
                  <a:tcPr anchor="ctr" anchorCtr="1"/>
                </a:tc>
                <a:extLst>
                  <a:ext uri="{0D108BD9-81ED-4DB2-BD59-A6C34878D82A}">
                    <a16:rowId xmlns:a16="http://schemas.microsoft.com/office/drawing/2014/main" val="2662998145"/>
                  </a:ext>
                </a:extLst>
              </a:tr>
              <a:tr h="876821">
                <a:tc>
                  <a:txBody>
                    <a:bodyPr/>
                    <a:lstStyle/>
                    <a:p>
                      <a:pPr algn="ctr"/>
                      <a:r>
                        <a:rPr lang="fr-FR" b="1" dirty="0"/>
                        <a:t>Commissions facultatives du CSE</a:t>
                      </a:r>
                    </a:p>
                  </a:txBody>
                  <a:tcPr anchor="ctr" anchorCtr="1"/>
                </a:tc>
                <a:tc>
                  <a:txBody>
                    <a:bodyPr/>
                    <a:lstStyle/>
                    <a:p>
                      <a:endParaRPr lang="fr-FR" dirty="0"/>
                    </a:p>
                  </a:txBody>
                  <a:tcPr anchor="ctr" anchorCtr="1"/>
                </a:tc>
                <a:tc>
                  <a:txBody>
                    <a:bodyPr/>
                    <a:lstStyle/>
                    <a:p>
                      <a:endParaRPr lang="fr-FR" dirty="0"/>
                    </a:p>
                  </a:txBody>
                  <a:tcPr anchor="ctr" anchorCtr="1"/>
                </a:tc>
                <a:tc>
                  <a:txBody>
                    <a:bodyPr/>
                    <a:lstStyle/>
                    <a:p>
                      <a:r>
                        <a:rPr lang="fr-FR" dirty="0"/>
                        <a:t>360 H /an</a:t>
                      </a:r>
                    </a:p>
                  </a:txBody>
                  <a:tcPr anchor="ctr" anchorCtr="1"/>
                </a:tc>
                <a:extLst>
                  <a:ext uri="{0D108BD9-81ED-4DB2-BD59-A6C34878D82A}">
                    <a16:rowId xmlns:a16="http://schemas.microsoft.com/office/drawing/2014/main" val="666613995"/>
                  </a:ext>
                </a:extLst>
              </a:tr>
            </a:tbl>
          </a:graphicData>
        </a:graphic>
      </p:graphicFrame>
    </p:spTree>
    <p:extLst>
      <p:ext uri="{BB962C8B-B14F-4D97-AF65-F5344CB8AC3E}">
        <p14:creationId xmlns:p14="http://schemas.microsoft.com/office/powerpoint/2010/main" val="629888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538048" y="425016"/>
            <a:ext cx="6689076" cy="5931335"/>
          </a:xfrm>
          <a:prstGeom prst="rect">
            <a:avLst/>
          </a:prstGeom>
          <a:noFill/>
          <a:ln>
            <a:noFill/>
          </a:ln>
        </p:spPr>
        <p:txBody>
          <a:bodyPr vert="horz" wrap="square" lIns="91440" tIns="45720" rIns="91440" bIns="45720" anchor="t" anchorCtr="0" compatLnSpc="1">
            <a:noAutofit/>
          </a:bodyPr>
          <a:lstStyle/>
          <a:p>
            <a:pPr lvl="0">
              <a:defRPr sz="1800" b="0" i="0" u="none" strike="noStrike" kern="0" cap="none" spc="0" baseline="0">
                <a:solidFill>
                  <a:srgbClr val="000000"/>
                </a:solidFill>
                <a:uFillTx/>
              </a:defRPr>
            </a:pPr>
            <a:endParaRPr lang="en-US" sz="2000" u="sng" kern="0" dirty="0">
              <a:solidFill>
                <a:srgbClr val="FFFFFF"/>
              </a:solidFill>
            </a:endParaRPr>
          </a:p>
          <a:p>
            <a:pPr marL="342900" lvl="0" indent="-342900">
              <a:buFont typeface="Wingdings" panose="05000000000000000000" pitchFamily="2" charset="2"/>
              <a:buChar char="Ø"/>
              <a:defRPr sz="1800" b="0" i="0" u="none" strike="noStrike" kern="0" cap="none" spc="0" baseline="0">
                <a:solidFill>
                  <a:srgbClr val="000000"/>
                </a:solidFill>
                <a:uFillTx/>
              </a:defRPr>
            </a:pPr>
            <a:r>
              <a:rPr lang="en-US" sz="2400" u="sng" kern="0" dirty="0" err="1">
                <a:solidFill>
                  <a:srgbClr val="FFFFFF"/>
                </a:solidFill>
              </a:rPr>
              <a:t>Autres</a:t>
            </a:r>
            <a:r>
              <a:rPr lang="en-US" sz="2400" u="sng" kern="0" dirty="0">
                <a:solidFill>
                  <a:srgbClr val="FFFFFF"/>
                </a:solidFill>
              </a:rPr>
              <a:t> </a:t>
            </a:r>
            <a:r>
              <a:rPr lang="en-US" sz="2400" u="sng" kern="0" dirty="0" err="1">
                <a:solidFill>
                  <a:srgbClr val="FFFFFF"/>
                </a:solidFill>
              </a:rPr>
              <a:t>mandats</a:t>
            </a:r>
            <a:r>
              <a:rPr lang="en-US" sz="2400" u="sng" kern="0" dirty="0">
                <a:solidFill>
                  <a:srgbClr val="FFFFFF"/>
                </a:solidFill>
              </a:rPr>
              <a:t> :</a:t>
            </a:r>
            <a:endParaRPr lang="en-US" sz="2400" kern="0" dirty="0">
              <a:solidFill>
                <a:srgbClr val="FFFFFF"/>
              </a:solidFill>
            </a:endParaRPr>
          </a:p>
          <a:p>
            <a:pPr lvl="0" algn="just">
              <a:defRPr sz="1800" b="0" i="0" u="none" strike="noStrike" kern="0" cap="none" spc="0" baseline="0">
                <a:solidFill>
                  <a:srgbClr val="000000"/>
                </a:solidFill>
                <a:uFillTx/>
              </a:defRPr>
            </a:pPr>
            <a:endParaRPr lang="en-US" sz="2000" b="1"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t>17</a:t>
            </a:fld>
            <a:endParaRPr lang="fr-FR" sz="1200" b="0" i="0" u="none" strike="noStrike" kern="1200" cap="none" spc="0" baseline="0">
              <a:solidFill>
                <a:srgbClr val="898989"/>
              </a:solidFill>
              <a:uFillTx/>
              <a:latin typeface="Calibri"/>
            </a:endParaRPr>
          </a:p>
        </p:txBody>
      </p:sp>
      <p:graphicFrame>
        <p:nvGraphicFramePr>
          <p:cNvPr id="10" name="Tableau 9">
            <a:extLst>
              <a:ext uri="{FF2B5EF4-FFF2-40B4-BE49-F238E27FC236}">
                <a16:creationId xmlns:a16="http://schemas.microsoft.com/office/drawing/2014/main" id="{6755FD30-BAFE-4535-B465-B73ED983C151}"/>
              </a:ext>
            </a:extLst>
          </p:cNvPr>
          <p:cNvGraphicFramePr>
            <a:graphicFrameLocks noGrp="1"/>
          </p:cNvGraphicFramePr>
          <p:nvPr>
            <p:extLst>
              <p:ext uri="{D42A27DB-BD31-4B8C-83A1-F6EECF244321}">
                <p14:modId xmlns:p14="http://schemas.microsoft.com/office/powerpoint/2010/main" val="3945051739"/>
              </p:ext>
            </p:extLst>
          </p:nvPr>
        </p:nvGraphicFramePr>
        <p:xfrm>
          <a:off x="3608076" y="1274583"/>
          <a:ext cx="4305125" cy="4403803"/>
        </p:xfrm>
        <a:graphic>
          <a:graphicData uri="http://schemas.openxmlformats.org/drawingml/2006/table">
            <a:tbl>
              <a:tblPr firstRow="1" bandRow="1">
                <a:tableStyleId>{18603FDC-E32A-4AB5-989C-0864C3EAD2B8}</a:tableStyleId>
              </a:tblPr>
              <a:tblGrid>
                <a:gridCol w="2163755">
                  <a:extLst>
                    <a:ext uri="{9D8B030D-6E8A-4147-A177-3AD203B41FA5}">
                      <a16:colId xmlns:a16="http://schemas.microsoft.com/office/drawing/2014/main" val="615824185"/>
                    </a:ext>
                  </a:extLst>
                </a:gridCol>
                <a:gridCol w="2141370">
                  <a:extLst>
                    <a:ext uri="{9D8B030D-6E8A-4147-A177-3AD203B41FA5}">
                      <a16:colId xmlns:a16="http://schemas.microsoft.com/office/drawing/2014/main" val="1529357784"/>
                    </a:ext>
                  </a:extLst>
                </a:gridCol>
              </a:tblGrid>
              <a:tr h="584250">
                <a:tc>
                  <a:txBody>
                    <a:bodyPr/>
                    <a:lstStyle/>
                    <a:p>
                      <a:endParaRPr lang="fr-FR" dirty="0"/>
                    </a:p>
                  </a:txBody>
                  <a:tcPr anchor="ctr" anchorCtr="1"/>
                </a:tc>
                <a:tc>
                  <a:txBody>
                    <a:bodyPr/>
                    <a:lstStyle/>
                    <a:p>
                      <a:r>
                        <a:rPr lang="fr-FR" dirty="0"/>
                        <a:t>Crédit d’heures</a:t>
                      </a:r>
                    </a:p>
                  </a:txBody>
                  <a:tcPr anchor="ctr" anchorCtr="1"/>
                </a:tc>
                <a:extLst>
                  <a:ext uri="{0D108BD9-81ED-4DB2-BD59-A6C34878D82A}">
                    <a16:rowId xmlns:a16="http://schemas.microsoft.com/office/drawing/2014/main" val="1350249926"/>
                  </a:ext>
                </a:extLst>
              </a:tr>
              <a:tr h="584250">
                <a:tc>
                  <a:txBody>
                    <a:bodyPr/>
                    <a:lstStyle/>
                    <a:p>
                      <a:r>
                        <a:rPr lang="fr-FR" b="1" dirty="0"/>
                        <a:t>Délégués syndicaux</a:t>
                      </a:r>
                    </a:p>
                  </a:txBody>
                  <a:tcPr anchor="ctr" anchorCtr="1"/>
                </a:tc>
                <a:tc>
                  <a:txBody>
                    <a:bodyPr/>
                    <a:lstStyle/>
                    <a:p>
                      <a:pPr algn="ctr"/>
                      <a:r>
                        <a:rPr lang="fr-FR" dirty="0"/>
                        <a:t>25 H par titulaire </a:t>
                      </a:r>
                    </a:p>
                    <a:p>
                      <a:pPr algn="ctr"/>
                      <a:r>
                        <a:rPr lang="fr-FR" dirty="0"/>
                        <a:t>par mois</a:t>
                      </a:r>
                    </a:p>
                  </a:txBody>
                  <a:tcPr anchor="ctr" anchorCtr="1"/>
                </a:tc>
                <a:extLst>
                  <a:ext uri="{0D108BD9-81ED-4DB2-BD59-A6C34878D82A}">
                    <a16:rowId xmlns:a16="http://schemas.microsoft.com/office/drawing/2014/main" val="1282808363"/>
                  </a:ext>
                </a:extLst>
              </a:tr>
              <a:tr h="1315063">
                <a:tc>
                  <a:txBody>
                    <a:bodyPr/>
                    <a:lstStyle/>
                    <a:p>
                      <a:r>
                        <a:rPr lang="fr-FR" b="1" dirty="0"/>
                        <a:t>Représentant de la section syndicale</a:t>
                      </a:r>
                    </a:p>
                  </a:txBody>
                  <a:tcPr anchor="ctr" anchorCtr="1"/>
                </a:tc>
                <a:tc>
                  <a:txBody>
                    <a:bodyPr/>
                    <a:lstStyle/>
                    <a:p>
                      <a:pPr algn="ctr"/>
                      <a:r>
                        <a:rPr lang="fr-FR" dirty="0"/>
                        <a:t>4 H par mois</a:t>
                      </a:r>
                    </a:p>
                  </a:txBody>
                  <a:tcPr anchor="ctr" anchorCtr="1"/>
                </a:tc>
                <a:extLst>
                  <a:ext uri="{0D108BD9-81ED-4DB2-BD59-A6C34878D82A}">
                    <a16:rowId xmlns:a16="http://schemas.microsoft.com/office/drawing/2014/main" val="3473051642"/>
                  </a:ext>
                </a:extLst>
              </a:tr>
              <a:tr h="584250">
                <a:tc>
                  <a:txBody>
                    <a:bodyPr/>
                    <a:lstStyle/>
                    <a:p>
                      <a:r>
                        <a:rPr lang="fr-FR" b="1" dirty="0"/>
                        <a:t>Secrétaire du CSE</a:t>
                      </a:r>
                    </a:p>
                  </a:txBody>
                  <a:tcPr anchor="ctr" anchorCtr="1"/>
                </a:tc>
                <a:tc>
                  <a:txBody>
                    <a:bodyPr/>
                    <a:lstStyle/>
                    <a:p>
                      <a:pPr algn="ctr"/>
                      <a:r>
                        <a:rPr lang="fr-FR" dirty="0"/>
                        <a:t>Dédié à 50 % de son temps </a:t>
                      </a:r>
                    </a:p>
                  </a:txBody>
                  <a:tcPr anchor="ctr" anchorCtr="1"/>
                </a:tc>
                <a:extLst>
                  <a:ext uri="{0D108BD9-81ED-4DB2-BD59-A6C34878D82A}">
                    <a16:rowId xmlns:a16="http://schemas.microsoft.com/office/drawing/2014/main" val="2332842965"/>
                  </a:ext>
                </a:extLst>
              </a:tr>
              <a:tr h="584250">
                <a:tc>
                  <a:txBody>
                    <a:bodyPr/>
                    <a:lstStyle/>
                    <a:p>
                      <a:r>
                        <a:rPr lang="fr-FR" b="1" dirty="0"/>
                        <a:t>Référent CSSCT</a:t>
                      </a:r>
                    </a:p>
                  </a:txBody>
                  <a:tcPr anchor="ctr" anchorCtr="1"/>
                </a:tc>
                <a:tc>
                  <a:txBody>
                    <a:bodyPr/>
                    <a:lstStyle/>
                    <a:p>
                      <a:pPr algn="ctr"/>
                      <a:r>
                        <a:rPr lang="fr-FR" dirty="0"/>
                        <a:t>1 journée par semaine</a:t>
                      </a:r>
                    </a:p>
                  </a:txBody>
                  <a:tcPr anchor="ctr" anchorCtr="1"/>
                </a:tc>
                <a:extLst>
                  <a:ext uri="{0D108BD9-81ED-4DB2-BD59-A6C34878D82A}">
                    <a16:rowId xmlns:a16="http://schemas.microsoft.com/office/drawing/2014/main" val="508063651"/>
                  </a:ext>
                </a:extLst>
              </a:tr>
              <a:tr h="584250">
                <a:tc>
                  <a:txBody>
                    <a:bodyPr/>
                    <a:lstStyle/>
                    <a:p>
                      <a:r>
                        <a:rPr lang="fr-FR" b="1" dirty="0"/>
                        <a:t>Bureau du CSE</a:t>
                      </a:r>
                    </a:p>
                  </a:txBody>
                  <a:tcPr anchor="ctr" anchorCtr="1"/>
                </a:tc>
                <a:tc>
                  <a:txBody>
                    <a:bodyPr/>
                    <a:lstStyle/>
                    <a:p>
                      <a:pPr algn="ctr"/>
                      <a:r>
                        <a:rPr lang="fr-FR" dirty="0"/>
                        <a:t>20 H par mois</a:t>
                      </a:r>
                    </a:p>
                  </a:txBody>
                  <a:tcPr anchor="ctr" anchorCtr="1"/>
                </a:tc>
                <a:extLst>
                  <a:ext uri="{0D108BD9-81ED-4DB2-BD59-A6C34878D82A}">
                    <a16:rowId xmlns:a16="http://schemas.microsoft.com/office/drawing/2014/main" val="1957089136"/>
                  </a:ext>
                </a:extLst>
              </a:tr>
            </a:tbl>
          </a:graphicData>
        </a:graphic>
      </p:graphicFrame>
    </p:spTree>
    <p:extLst>
      <p:ext uri="{BB962C8B-B14F-4D97-AF65-F5344CB8AC3E}">
        <p14:creationId xmlns:p14="http://schemas.microsoft.com/office/powerpoint/2010/main" val="843120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01_Fond.jpg">
            <a:extLst>
              <a:ext uri="{FF2B5EF4-FFF2-40B4-BE49-F238E27FC236}">
                <a16:creationId xmlns:a16="http://schemas.microsoft.com/office/drawing/2014/main" id="{164CB3C5-9BF7-45DA-BCD3-B1C82D435DCF}"/>
              </a:ext>
            </a:extLst>
          </p:cNvPr>
          <p:cNvPicPr>
            <a:picLocks noChangeAspect="1"/>
          </p:cNvPicPr>
          <p:nvPr/>
        </p:nvPicPr>
        <p:blipFill>
          <a:blip r:embed="rId2"/>
          <a:srcRect/>
          <a:stretch>
            <a:fillRect/>
          </a:stretch>
        </p:blipFill>
        <p:spPr>
          <a:xfrm>
            <a:off x="6922" y="90315"/>
            <a:ext cx="9144000" cy="6858000"/>
          </a:xfrm>
          <a:prstGeom prst="rect">
            <a:avLst/>
          </a:prstGeom>
          <a:noFill/>
          <a:ln>
            <a:noFill/>
          </a:ln>
        </p:spPr>
      </p:pic>
      <p:sp>
        <p:nvSpPr>
          <p:cNvPr id="3" name="Espace réservé du contenu 2">
            <a:extLst>
              <a:ext uri="{FF2B5EF4-FFF2-40B4-BE49-F238E27FC236}">
                <a16:creationId xmlns:a16="http://schemas.microsoft.com/office/drawing/2014/main" id="{14C5644C-8F75-4FE7-9472-DBA37A720F9B}"/>
              </a:ext>
            </a:extLst>
          </p:cNvPr>
          <p:cNvSpPr txBox="1"/>
          <p:nvPr/>
        </p:nvSpPr>
        <p:spPr>
          <a:xfrm>
            <a:off x="2627784" y="9900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4" name="Espace réservé du contenu 2">
            <a:extLst>
              <a:ext uri="{FF2B5EF4-FFF2-40B4-BE49-F238E27FC236}">
                <a16:creationId xmlns:a16="http://schemas.microsoft.com/office/drawing/2014/main" id="{C128A96A-E38B-4646-B910-BF0C439E454F}"/>
              </a:ext>
            </a:extLst>
          </p:cNvPr>
          <p:cNvSpPr txBox="1"/>
          <p:nvPr/>
        </p:nvSpPr>
        <p:spPr>
          <a:xfrm>
            <a:off x="2780187" y="11424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898989"/>
              </a:solidFill>
              <a:uFillTx/>
              <a:latin typeface="Calibri"/>
            </a:endParaRPr>
          </a:p>
        </p:txBody>
      </p:sp>
      <p:sp>
        <p:nvSpPr>
          <p:cNvPr id="5" name="Espace réservé du contenu 2">
            <a:extLst>
              <a:ext uri="{FF2B5EF4-FFF2-40B4-BE49-F238E27FC236}">
                <a16:creationId xmlns:a16="http://schemas.microsoft.com/office/drawing/2014/main" id="{1E715209-9D43-4041-A86B-29BEF139642A}"/>
              </a:ext>
            </a:extLst>
          </p:cNvPr>
          <p:cNvSpPr txBox="1"/>
          <p:nvPr/>
        </p:nvSpPr>
        <p:spPr>
          <a:xfrm>
            <a:off x="3455673" y="1066217"/>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6" name="Espace réservé du contenu 2">
            <a:extLst>
              <a:ext uri="{FF2B5EF4-FFF2-40B4-BE49-F238E27FC236}">
                <a16:creationId xmlns:a16="http://schemas.microsoft.com/office/drawing/2014/main" id="{D2BC1865-B6F8-48E1-984D-C696B076747B}"/>
              </a:ext>
            </a:extLst>
          </p:cNvPr>
          <p:cNvSpPr txBox="1"/>
          <p:nvPr/>
        </p:nvSpPr>
        <p:spPr>
          <a:xfrm>
            <a:off x="3608076" y="1218620"/>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7" name="Espace réservé du contenu 2">
            <a:extLst>
              <a:ext uri="{FF2B5EF4-FFF2-40B4-BE49-F238E27FC236}">
                <a16:creationId xmlns:a16="http://schemas.microsoft.com/office/drawing/2014/main" id="{701A5054-681D-4951-A1E7-CA9B70054AD8}"/>
              </a:ext>
            </a:extLst>
          </p:cNvPr>
          <p:cNvSpPr txBox="1"/>
          <p:nvPr/>
        </p:nvSpPr>
        <p:spPr>
          <a:xfrm>
            <a:off x="3760479" y="1371023"/>
            <a:ext cx="6336828" cy="5328446"/>
          </a:xfrm>
          <a:prstGeom prst="rect">
            <a:avLst/>
          </a:prstGeom>
          <a:noFill/>
          <a:ln>
            <a:noFill/>
          </a:ln>
        </p:spPr>
        <p:txBody>
          <a:bodyPr vert="horz" wrap="square" lIns="91440" tIns="45720" rIns="91440" bIns="45720" anchor="t" anchorCtr="1" compatLnSpc="1">
            <a:noAutofit/>
          </a:bodyPr>
          <a:lstStyle/>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700"/>
              </a:spcBef>
              <a:spcAft>
                <a:spcPts val="0"/>
              </a:spcAft>
              <a:buSzPct val="100000"/>
              <a:buAutoNum type="arabicPeriod"/>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alibri"/>
            </a:endParaRPr>
          </a:p>
          <a:p>
            <a:pPr marL="514350" marR="0" lvl="0" indent="-514350" algn="ctr" defTabSz="914400" rtl="0" fontAlgn="auto" hangingPunct="1">
              <a:lnSpc>
                <a:spcPct val="90000"/>
              </a:lnSpc>
              <a:spcBef>
                <a:spcPts val="800"/>
              </a:spcBef>
              <a:spcAft>
                <a:spcPts val="0"/>
              </a:spcAft>
              <a:buNone/>
              <a:tabLst/>
              <a:defRPr sz="1800" b="0" i="0" u="none" strike="noStrike" kern="0" cap="none" spc="0" baseline="0">
                <a:solidFill>
                  <a:srgbClr val="000000"/>
                </a:solidFill>
                <a:uFillTx/>
              </a:defRPr>
            </a:pPr>
            <a:endParaRPr lang="fr-FR" sz="3200" b="0" i="0" u="none" strike="noStrike" kern="1200" cap="none" spc="0" baseline="0">
              <a:solidFill>
                <a:srgbClr val="000000"/>
              </a:solidFill>
              <a:uFillTx/>
              <a:latin typeface="Calibri"/>
            </a:endParaRPr>
          </a:p>
        </p:txBody>
      </p:sp>
      <p:sp>
        <p:nvSpPr>
          <p:cNvPr id="8" name="Espace réservé du contenu 2">
            <a:extLst>
              <a:ext uri="{FF2B5EF4-FFF2-40B4-BE49-F238E27FC236}">
                <a16:creationId xmlns:a16="http://schemas.microsoft.com/office/drawing/2014/main" id="{7C92CB34-CF29-4ACA-A43C-76F0FA94AF5D}"/>
              </a:ext>
            </a:extLst>
          </p:cNvPr>
          <p:cNvSpPr txBox="1"/>
          <p:nvPr/>
        </p:nvSpPr>
        <p:spPr>
          <a:xfrm>
            <a:off x="2538048" y="425016"/>
            <a:ext cx="6689076" cy="5931335"/>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FFFFFF"/>
              </a:solidFill>
              <a:uFillTx/>
              <a:latin typeface="Calibri"/>
            </a:endParaRPr>
          </a:p>
          <a:p>
            <a:pPr lvl="0">
              <a:defRPr sz="1800" b="0" i="0" u="none" strike="noStrike" kern="0" cap="none" spc="0" baseline="0">
                <a:solidFill>
                  <a:srgbClr val="000000"/>
                </a:solidFill>
                <a:uFillTx/>
              </a:defRPr>
            </a:pPr>
            <a:r>
              <a:rPr lang="en-US" sz="2400" u="sng" kern="0" dirty="0" err="1">
                <a:solidFill>
                  <a:srgbClr val="FFFFFF"/>
                </a:solidFill>
              </a:rPr>
              <a:t>En</a:t>
            </a:r>
            <a:r>
              <a:rPr lang="en-US" sz="2400" u="sng" kern="0" dirty="0">
                <a:solidFill>
                  <a:srgbClr val="FFFFFF"/>
                </a:solidFill>
              </a:rPr>
              <a:t> 2023 : </a:t>
            </a:r>
            <a:r>
              <a:rPr lang="en-US" sz="2400" u="sng" kern="0" dirty="0" err="1">
                <a:solidFill>
                  <a:srgbClr val="FFFFFF"/>
                </a:solidFill>
              </a:rPr>
              <a:t>c’est</a:t>
            </a:r>
            <a:r>
              <a:rPr lang="en-US" sz="2400" u="sng" kern="0" dirty="0">
                <a:solidFill>
                  <a:srgbClr val="FFFFFF"/>
                </a:solidFill>
              </a:rPr>
              <a:t> quoi la CFDT</a:t>
            </a:r>
          </a:p>
          <a:p>
            <a:pPr lvl="0">
              <a:defRPr sz="1800" b="0" i="0" u="none" strike="noStrike" kern="0" cap="none" spc="0" baseline="0">
                <a:solidFill>
                  <a:srgbClr val="000000"/>
                </a:solidFill>
                <a:uFillTx/>
              </a:defRPr>
            </a:pPr>
            <a:endParaRPr lang="en-US" sz="2400" u="sng" kern="0" dirty="0">
              <a:solidFill>
                <a:srgbClr val="FFFFFF"/>
              </a:solidFill>
            </a:endParaRPr>
          </a:p>
          <a:p>
            <a:pPr marL="342900" lvl="0" indent="-342900">
              <a:buFont typeface="Wingdings" panose="05000000000000000000" pitchFamily="2" charset="2"/>
              <a:buChar char="§"/>
              <a:defRPr sz="1800" b="0" i="0" u="none" strike="noStrike" kern="0" cap="none" spc="0" baseline="0">
                <a:solidFill>
                  <a:srgbClr val="000000"/>
                </a:solidFill>
                <a:uFillTx/>
              </a:defRPr>
            </a:pPr>
            <a:r>
              <a:rPr lang="en-US" sz="2000" kern="0" dirty="0">
                <a:solidFill>
                  <a:srgbClr val="FFFFFF"/>
                </a:solidFill>
              </a:rPr>
              <a:t>Le  </a:t>
            </a:r>
            <a:r>
              <a:rPr lang="en-US" sz="2000" kern="0" dirty="0" err="1">
                <a:solidFill>
                  <a:srgbClr val="FFFFFF"/>
                </a:solidFill>
              </a:rPr>
              <a:t>Syndicat</a:t>
            </a:r>
            <a:r>
              <a:rPr lang="en-US" sz="2000" kern="0" dirty="0">
                <a:solidFill>
                  <a:srgbClr val="FFFFFF"/>
                </a:solidFill>
              </a:rPr>
              <a:t> qui </a:t>
            </a:r>
            <a:r>
              <a:rPr lang="en-US" sz="2000" kern="0" dirty="0" err="1">
                <a:solidFill>
                  <a:srgbClr val="FFFFFF"/>
                </a:solidFill>
              </a:rPr>
              <a:t>représente</a:t>
            </a:r>
            <a:r>
              <a:rPr lang="en-US" sz="2000" kern="0" dirty="0">
                <a:solidFill>
                  <a:srgbClr val="FFFFFF"/>
                </a:solidFill>
              </a:rPr>
              <a:t> </a:t>
            </a:r>
            <a:r>
              <a:rPr lang="en-US" sz="2000" kern="0" dirty="0" err="1">
                <a:solidFill>
                  <a:srgbClr val="FFFFFF"/>
                </a:solidFill>
              </a:rPr>
              <a:t>l’ensemble</a:t>
            </a:r>
            <a:r>
              <a:rPr lang="en-US" sz="2000" kern="0" dirty="0">
                <a:solidFill>
                  <a:srgbClr val="FFFFFF"/>
                </a:solidFill>
              </a:rPr>
              <a:t> des </a:t>
            </a:r>
            <a:r>
              <a:rPr lang="en-US" sz="2000" kern="0" dirty="0" err="1">
                <a:solidFill>
                  <a:srgbClr val="FFFFFF"/>
                </a:solidFill>
              </a:rPr>
              <a:t>salariés</a:t>
            </a:r>
            <a:endParaRPr lang="en-US" sz="2000" kern="0" dirty="0">
              <a:solidFill>
                <a:srgbClr val="FFFFFF"/>
              </a:solidFill>
            </a:endParaRPr>
          </a:p>
          <a:p>
            <a:pPr lvl="0">
              <a:defRPr sz="1800" b="0" i="0" u="none" strike="noStrike" kern="0" cap="none" spc="0" baseline="0">
                <a:solidFill>
                  <a:srgbClr val="000000"/>
                </a:solidFill>
                <a:uFillTx/>
              </a:defRPr>
            </a:pPr>
            <a:endParaRPr lang="en-US" sz="2000" kern="0" dirty="0">
              <a:solidFill>
                <a:srgbClr val="FFFFFF"/>
              </a:solidFill>
            </a:endParaRPr>
          </a:p>
          <a:p>
            <a:pPr marL="342900" lvl="0" indent="-342900">
              <a:buFont typeface="Wingdings" panose="05000000000000000000" pitchFamily="2" charset="2"/>
              <a:buChar char="§"/>
              <a:defRPr sz="1800" b="0" i="0" u="none" strike="noStrike" kern="0" cap="none" spc="0" baseline="0">
                <a:solidFill>
                  <a:srgbClr val="000000"/>
                </a:solidFill>
                <a:uFillTx/>
              </a:defRPr>
            </a:pPr>
            <a:r>
              <a:rPr lang="en-US" sz="2000" kern="0" dirty="0">
                <a:solidFill>
                  <a:srgbClr val="FFFFFF"/>
                </a:solidFill>
              </a:rPr>
              <a:t>Le </a:t>
            </a:r>
            <a:r>
              <a:rPr lang="en-US" sz="2000" kern="0" dirty="0" err="1">
                <a:solidFill>
                  <a:srgbClr val="FFFFFF"/>
                </a:solidFill>
              </a:rPr>
              <a:t>Syndicat</a:t>
            </a:r>
            <a:r>
              <a:rPr lang="en-US" sz="2000" kern="0" dirty="0">
                <a:solidFill>
                  <a:srgbClr val="FFFFFF"/>
                </a:solidFill>
              </a:rPr>
              <a:t>  qui </a:t>
            </a:r>
            <a:r>
              <a:rPr lang="en-US" sz="2000" kern="0" dirty="0" err="1">
                <a:solidFill>
                  <a:srgbClr val="FFFFFF"/>
                </a:solidFill>
              </a:rPr>
              <a:t>défend</a:t>
            </a:r>
            <a:r>
              <a:rPr lang="en-US" sz="2000" kern="0" dirty="0">
                <a:solidFill>
                  <a:srgbClr val="FFFFFF"/>
                </a:solidFill>
              </a:rPr>
              <a:t> des </a:t>
            </a:r>
            <a:r>
              <a:rPr lang="en-US" sz="2000" kern="0" dirty="0" err="1">
                <a:solidFill>
                  <a:srgbClr val="FFFFFF"/>
                </a:solidFill>
              </a:rPr>
              <a:t>valeurs</a:t>
            </a:r>
            <a:r>
              <a:rPr lang="en-US" sz="2000" kern="0" dirty="0">
                <a:solidFill>
                  <a:srgbClr val="FFFFFF"/>
                </a:solidFill>
              </a:rPr>
              <a:t> : égalité </a:t>
            </a:r>
            <a:r>
              <a:rPr lang="en-US" sz="2000" kern="0" dirty="0" err="1">
                <a:solidFill>
                  <a:srgbClr val="FFFFFF"/>
                </a:solidFill>
              </a:rPr>
              <a:t>professionelle</a:t>
            </a:r>
            <a:r>
              <a:rPr lang="en-US" sz="2000" kern="0" dirty="0">
                <a:solidFill>
                  <a:srgbClr val="FFFFFF"/>
                </a:solidFill>
              </a:rPr>
              <a:t> (femmes/hommes), </a:t>
            </a:r>
            <a:r>
              <a:rPr lang="en-US" sz="2000" kern="0" dirty="0" err="1">
                <a:solidFill>
                  <a:srgbClr val="FFFFFF"/>
                </a:solidFill>
              </a:rPr>
              <a:t>équilibre</a:t>
            </a:r>
            <a:r>
              <a:rPr lang="en-US" sz="2000" kern="0" dirty="0">
                <a:solidFill>
                  <a:srgbClr val="FFFFFF"/>
                </a:solidFill>
              </a:rPr>
              <a:t> vie </a:t>
            </a:r>
            <a:r>
              <a:rPr lang="en-US" sz="2000" kern="0" dirty="0" err="1">
                <a:solidFill>
                  <a:srgbClr val="FFFFFF"/>
                </a:solidFill>
              </a:rPr>
              <a:t>privée</a:t>
            </a:r>
            <a:r>
              <a:rPr lang="en-US" sz="2000" kern="0" dirty="0">
                <a:solidFill>
                  <a:srgbClr val="FFFFFF"/>
                </a:solidFill>
              </a:rPr>
              <a:t>/vie </a:t>
            </a:r>
            <a:r>
              <a:rPr lang="en-US" sz="2000" kern="0" dirty="0" err="1">
                <a:solidFill>
                  <a:srgbClr val="FFFFFF"/>
                </a:solidFill>
              </a:rPr>
              <a:t>professionnelle</a:t>
            </a:r>
            <a:r>
              <a:rPr lang="en-US" sz="2000" kern="0" dirty="0">
                <a:solidFill>
                  <a:srgbClr val="FFFFFF"/>
                </a:solidFill>
              </a:rPr>
              <a:t>, conditions de travail et </a:t>
            </a:r>
            <a:r>
              <a:rPr lang="en-US" sz="2000" kern="0" dirty="0" err="1">
                <a:solidFill>
                  <a:srgbClr val="FFFFFF"/>
                </a:solidFill>
              </a:rPr>
              <a:t>salariales</a:t>
            </a:r>
            <a:r>
              <a:rPr lang="en-US" sz="2000" kern="0" dirty="0">
                <a:solidFill>
                  <a:srgbClr val="FFFFFF"/>
                </a:solidFill>
              </a:rPr>
              <a:t>, </a:t>
            </a:r>
            <a:r>
              <a:rPr lang="en-US" sz="2000" kern="0" dirty="0" err="1">
                <a:solidFill>
                  <a:srgbClr val="FFFFFF"/>
                </a:solidFill>
              </a:rPr>
              <a:t>mobilité</a:t>
            </a:r>
            <a:r>
              <a:rPr lang="en-US" sz="2000" kern="0" dirty="0">
                <a:solidFill>
                  <a:srgbClr val="FFFFFF"/>
                </a:solidFill>
              </a:rPr>
              <a:t>, </a:t>
            </a:r>
            <a:r>
              <a:rPr lang="en-US" sz="2000" kern="0" dirty="0" err="1">
                <a:solidFill>
                  <a:srgbClr val="FFFFFF"/>
                </a:solidFill>
              </a:rPr>
              <a:t>télétravail</a:t>
            </a:r>
            <a:r>
              <a:rPr lang="en-US" sz="2000" kern="0" dirty="0">
                <a:solidFill>
                  <a:srgbClr val="FFFFFF"/>
                </a:solidFill>
              </a:rPr>
              <a:t>, transformation des métiers, formation, </a:t>
            </a:r>
            <a:r>
              <a:rPr lang="en-US" sz="2000" kern="0" dirty="0" err="1">
                <a:solidFill>
                  <a:srgbClr val="FFFFFF"/>
                </a:solidFill>
              </a:rPr>
              <a:t>environnement</a:t>
            </a:r>
            <a:r>
              <a:rPr lang="en-US" sz="2000" kern="0" dirty="0">
                <a:solidFill>
                  <a:srgbClr val="FFFFFF"/>
                </a:solidFill>
              </a:rPr>
              <a:t>…</a:t>
            </a:r>
          </a:p>
          <a:p>
            <a:pPr lvl="0">
              <a:defRPr sz="1800" b="0" i="0" u="none" strike="noStrike" kern="0" cap="none" spc="0" baseline="0">
                <a:solidFill>
                  <a:srgbClr val="000000"/>
                </a:solidFill>
                <a:uFillTx/>
              </a:defRPr>
            </a:pPr>
            <a:endParaRPr lang="en-US" sz="2000" kern="0" dirty="0">
              <a:solidFill>
                <a:srgbClr val="FFFFFF"/>
              </a:solidFill>
            </a:endParaRPr>
          </a:p>
          <a:p>
            <a:pPr marL="342900" lvl="0" indent="-342900">
              <a:buFont typeface="Wingdings" panose="05000000000000000000" pitchFamily="2" charset="2"/>
              <a:buChar char="§"/>
              <a:defRPr sz="1800" b="0" i="0" u="none" strike="noStrike" kern="0" cap="none" spc="0" baseline="0">
                <a:solidFill>
                  <a:srgbClr val="000000"/>
                </a:solidFill>
                <a:uFillTx/>
              </a:defRPr>
            </a:pPr>
            <a:r>
              <a:rPr lang="en-US" sz="2000" kern="0" dirty="0">
                <a:solidFill>
                  <a:srgbClr val="FFFFFF"/>
                </a:solidFill>
              </a:rPr>
              <a:t>Le </a:t>
            </a:r>
            <a:r>
              <a:rPr lang="en-US" sz="2000" kern="0" dirty="0" err="1">
                <a:solidFill>
                  <a:srgbClr val="FFFFFF"/>
                </a:solidFill>
              </a:rPr>
              <a:t>Syndicat</a:t>
            </a:r>
            <a:r>
              <a:rPr lang="en-US" sz="2000" kern="0" dirty="0">
                <a:solidFill>
                  <a:srgbClr val="FFFFFF"/>
                </a:solidFill>
              </a:rPr>
              <a:t> qui </a:t>
            </a:r>
            <a:r>
              <a:rPr lang="en-US" sz="2000" kern="0" dirty="0" err="1">
                <a:solidFill>
                  <a:srgbClr val="FFFFFF"/>
                </a:solidFill>
              </a:rPr>
              <a:t>innove</a:t>
            </a:r>
            <a:r>
              <a:rPr lang="en-US" sz="2000" kern="0" dirty="0">
                <a:solidFill>
                  <a:srgbClr val="FFFFFF"/>
                </a:solidFill>
              </a:rPr>
              <a:t> et </a:t>
            </a:r>
            <a:r>
              <a:rPr lang="en-US" sz="2000" kern="0" dirty="0" err="1">
                <a:solidFill>
                  <a:srgbClr val="FFFFFF"/>
                </a:solidFill>
              </a:rPr>
              <a:t>s’engage</a:t>
            </a:r>
            <a:r>
              <a:rPr lang="en-US" sz="2000" kern="0" dirty="0">
                <a:solidFill>
                  <a:srgbClr val="FFFFFF"/>
                </a:solidFill>
              </a:rPr>
              <a:t> pour que le travail </a:t>
            </a:r>
            <a:r>
              <a:rPr lang="en-US" sz="2000" kern="0" dirty="0" err="1">
                <a:solidFill>
                  <a:srgbClr val="FFFFFF"/>
                </a:solidFill>
              </a:rPr>
              <a:t>reste</a:t>
            </a:r>
            <a:r>
              <a:rPr lang="en-US" sz="2000" kern="0" dirty="0">
                <a:solidFill>
                  <a:srgbClr val="FFFFFF"/>
                </a:solidFill>
              </a:rPr>
              <a:t> le Coeur de </a:t>
            </a:r>
            <a:r>
              <a:rPr lang="en-US" sz="2000" kern="0" dirty="0" err="1">
                <a:solidFill>
                  <a:srgbClr val="FFFFFF"/>
                </a:solidFill>
              </a:rPr>
              <a:t>l’entreprise</a:t>
            </a:r>
            <a:r>
              <a:rPr lang="en-US" sz="2000" kern="0" dirty="0">
                <a:solidFill>
                  <a:srgbClr val="FFFFFF"/>
                </a:solidFill>
              </a:rPr>
              <a:t> </a:t>
            </a:r>
          </a:p>
          <a:p>
            <a:pPr lvl="0">
              <a:defRPr sz="1800" b="0" i="0" u="none" strike="noStrike" kern="0" cap="none" spc="0" baseline="0">
                <a:solidFill>
                  <a:srgbClr val="000000"/>
                </a:solidFill>
                <a:uFillTx/>
              </a:defRPr>
            </a:pPr>
            <a:endParaRPr lang="en-US" sz="2400" kern="0" dirty="0">
              <a:solidFill>
                <a:srgbClr val="FFFFFF"/>
              </a:solidFill>
            </a:endParaRPr>
          </a:p>
          <a:p>
            <a:pPr lvl="0">
              <a:defRPr sz="1800" b="0" i="0" u="none" strike="noStrike" kern="0" cap="none" spc="0" baseline="0">
                <a:solidFill>
                  <a:srgbClr val="000000"/>
                </a:solidFill>
                <a:uFillTx/>
              </a:defRPr>
            </a:pPr>
            <a:endParaRPr lang="en-US" sz="2400" kern="0" dirty="0">
              <a:solidFill>
                <a:srgbClr val="FFFFFF"/>
              </a:solidFill>
            </a:endParaRPr>
          </a:p>
          <a:p>
            <a:pPr lvl="0" algn="just">
              <a:defRPr sz="1800" b="0" i="0" u="none" strike="noStrike" kern="0" cap="none" spc="0" baseline="0">
                <a:solidFill>
                  <a:srgbClr val="000000"/>
                </a:solidFill>
                <a:uFillTx/>
              </a:defRPr>
            </a:pPr>
            <a:endParaRPr lang="en-US" sz="2000" b="1" kern="0" dirty="0">
              <a:solidFill>
                <a:srgbClr val="FFFFFF"/>
              </a:solidFill>
            </a:endParaRPr>
          </a:p>
          <a:p>
            <a:pPr lvl="0">
              <a:defRPr sz="1800" b="0" i="0" u="none" strike="noStrike" kern="0" cap="none" spc="0" baseline="0">
                <a:solidFill>
                  <a:srgbClr val="000000"/>
                </a:solidFill>
                <a:uFillTx/>
              </a:defRPr>
            </a:pPr>
            <a:endParaRPr lang="en-US" kern="0" dirty="0">
              <a:solidFill>
                <a:srgbClr val="FFFFFF"/>
              </a:solidFill>
            </a:endParaRPr>
          </a:p>
        </p:txBody>
      </p:sp>
      <p:sp>
        <p:nvSpPr>
          <p:cNvPr id="9" name="Espace réservé du numéro de diapositive 8">
            <a:extLst>
              <a:ext uri="{FF2B5EF4-FFF2-40B4-BE49-F238E27FC236}">
                <a16:creationId xmlns:a16="http://schemas.microsoft.com/office/drawing/2014/main" id="{95F27B4D-6B4B-4C9C-984D-DC4075D1032F}"/>
              </a:ext>
            </a:extLst>
          </p:cNvPr>
          <p:cNvSpPr txBox="1"/>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B4423-C988-41AA-958F-26E1AA914BD9}" type="slidenum">
              <a:t>18</a:t>
            </a:fld>
            <a:endParaRPr lang="fr-FR" sz="1200" b="0" i="0" u="none" strike="noStrike" kern="1200" cap="none" spc="0" baseline="0">
              <a:solidFill>
                <a:srgbClr val="898989"/>
              </a:solidFill>
              <a:uFillTx/>
              <a:latin typeface="Calibri"/>
            </a:endParaRPr>
          </a:p>
        </p:txBody>
      </p:sp>
    </p:spTree>
    <p:extLst>
      <p:ext uri="{BB962C8B-B14F-4D97-AF65-F5344CB8AC3E}">
        <p14:creationId xmlns:p14="http://schemas.microsoft.com/office/powerpoint/2010/main" val="306301003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1066</TotalTime>
  <Words>1373</Words>
  <Application>Microsoft Office PowerPoint</Application>
  <PresentationFormat>Affichage à l'écran (4:3)</PresentationFormat>
  <Paragraphs>344</Paragraphs>
  <Slides>18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Arial</vt:lpstr>
      <vt:lpstr>Arial Black</vt:lpstr>
      <vt:lpstr>Calibri</vt:lpstr>
      <vt:lpstr>Calibri Light</vt:lpstr>
      <vt:lpstr>Gotham Black</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Blandine CFDT</dc:creator>
  <cp:lastModifiedBy>GERSENDE NDIAYE</cp:lastModifiedBy>
  <cp:revision>100</cp:revision>
  <cp:lastPrinted>2018-01-09T16:43:12Z</cp:lastPrinted>
  <dcterms:created xsi:type="dcterms:W3CDTF">2015-01-12T15:36:05Z</dcterms:created>
  <dcterms:modified xsi:type="dcterms:W3CDTF">2023-05-09T13:59:04Z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-2009791430</vt:i4>
  </property>
  <property fmtid="{D5CDD505-2E9C-101B-9397-08002B2CF9AE}" pid="3" name="_NewReviewCycle">
    <vt:lpwstr/>
  </property>
  <property fmtid="{D5CDD505-2E9C-101B-9397-08002B2CF9AE}" pid="4" name="_EmailSubject">
    <vt:lpwstr>PRESENTATION CFDT</vt:lpwstr>
  </property>
  <property fmtid="{D5CDD505-2E9C-101B-9397-08002B2CF9AE}" pid="5" name="_AuthorEmail">
    <vt:lpwstr>Gersende.LERAY@ca-anjou-maine.fr</vt:lpwstr>
  </property>
  <property fmtid="{D5CDD505-2E9C-101B-9397-08002B2CF9AE}" pid="6" name="_AuthorEmailDisplayName">
    <vt:lpwstr>LERAY Gersende</vt:lpwstr>
  </property>
</Properties>
</file>